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91" r:id="rId22"/>
    <p:sldId id="292" r:id="rId23"/>
    <p:sldId id="293" r:id="rId24"/>
    <p:sldId id="294" r:id="rId25"/>
    <p:sldId id="295" r:id="rId26"/>
    <p:sldId id="296" r:id="rId27"/>
    <p:sldId id="277" r:id="rId28"/>
    <p:sldId id="298" r:id="rId29"/>
    <p:sldId id="278" r:id="rId30"/>
    <p:sldId id="299" r:id="rId31"/>
    <p:sldId id="279" r:id="rId32"/>
    <p:sldId id="297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8" r:id="rId41"/>
    <p:sldId id="287" r:id="rId42"/>
    <p:sldId id="289" r:id="rId43"/>
    <p:sldId id="29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4"/>
    <p:restoredTop sz="83864"/>
  </p:normalViewPr>
  <p:slideViewPr>
    <p:cSldViewPr snapToGrid="0" snapToObjects="1">
      <p:cViewPr varScale="1">
        <p:scale>
          <a:sx n="100" d="100"/>
          <a:sy n="100" d="100"/>
        </p:scale>
        <p:origin x="7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2F12F-63BC-C54F-A61F-495245A92103}" type="datetimeFigureOut">
              <a:t>10/8/17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21815-F8FB-8149-B982-26A559932A1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7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21815-F8FB-8149-B982-26A559932A18}" type="slidenum">
              <a:rPr lang="uk-UA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35573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r = 0</a:t>
            </a:r>
            <a:r>
              <a:rPr lang="en-US" sz="1600" baseline="0"/>
              <a:t> (1). r &lt; numRows (N+1) r++ (N). c = 0 (N). c&lt; numCols( N(N+1)). c++ (N</a:t>
            </a:r>
            <a:r>
              <a:rPr lang="en-US" sz="1600" baseline="30000"/>
              <a:t>2</a:t>
            </a:r>
            <a:r>
              <a:rPr lang="en-US" sz="1600" baseline="0"/>
              <a:t>).  cells[r][c] *= factor. (N</a:t>
            </a:r>
            <a:r>
              <a:rPr lang="en-US" sz="1600" baseline="30000"/>
              <a:t>2</a:t>
            </a:r>
            <a:r>
              <a:rPr lang="en-US" sz="1600" baseline="0"/>
              <a:t>)</a:t>
            </a:r>
          </a:p>
          <a:p>
            <a:r>
              <a:rPr lang="en-US" sz="1600" baseline="0"/>
              <a:t>T(N) = 1 + N+1 + N + N + N(N+!) + N</a:t>
            </a:r>
            <a:r>
              <a:rPr lang="en-US" sz="1600" baseline="30000"/>
              <a:t>2</a:t>
            </a:r>
            <a:r>
              <a:rPr lang="en-US" sz="1600" baseline="0"/>
              <a:t> + N</a:t>
            </a:r>
            <a:r>
              <a:rPr lang="en-US" sz="1600" baseline="30000"/>
              <a:t>2</a:t>
            </a:r>
            <a:r>
              <a:rPr lang="en-US" sz="1600" baseline="0"/>
              <a:t> = 2 + 4N + 3N</a:t>
            </a:r>
            <a:r>
              <a:rPr lang="en-US" sz="1600" baseline="30000"/>
              <a:t>2 </a:t>
            </a:r>
            <a:r>
              <a:rPr lang="en-US" sz="1600" baseline="0"/>
              <a:t>= O(N</a:t>
            </a:r>
            <a:r>
              <a:rPr lang="en-US" sz="1600" baseline="30000"/>
              <a:t>2</a:t>
            </a:r>
            <a:r>
              <a:rPr lang="en-US" sz="1600" baseline="0"/>
              <a:t>)</a:t>
            </a:r>
            <a:endParaRPr lang="en-US" sz="1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21815-F8FB-8149-B982-26A559932A18}" type="slidenum">
              <a:rPr lang="uk-UA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0261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 this an efficient algorithm? What is T(N)?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21815-F8FB-8149-B982-26A559932A18}" type="slidenum">
              <a:rPr lang="uk-UA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2537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Sum i = 0. N-1 (N </a:t>
            </a:r>
            <a:r>
              <a:rPr lang="mr-IN"/>
              <a:t>–</a:t>
            </a:r>
            <a:r>
              <a:rPr lang="en-US"/>
              <a:t> (i+1)) = (N-1)</a:t>
            </a:r>
            <a:r>
              <a:rPr lang="en-US" baseline="0"/>
              <a:t> + (N-2) + (N-3) + ... + 1 = (N-1)N/2</a:t>
            </a:r>
          </a:p>
          <a:p>
            <a:r>
              <a:rPr lang="en-US" baseline="0"/>
              <a:t>j = i+1: N times</a:t>
            </a:r>
          </a:p>
          <a:p>
            <a:r>
              <a:rPr lang="en-US" baseline="0"/>
              <a:t>j &lt; N: (N^2-N)/2 + 1</a:t>
            </a:r>
          </a:p>
          <a:p>
            <a:r>
              <a:rPr lang="en-US" baseline="0"/>
              <a:t>j++: (N^2-N)/2</a:t>
            </a:r>
          </a:p>
          <a:p>
            <a:r>
              <a:rPr lang="en-US" baseline="0"/>
              <a:t>inner loop body: 3(N^2-N)/2</a:t>
            </a:r>
          </a:p>
          <a:p>
            <a:r>
              <a:rPr lang="en-US" baseline="0"/>
              <a:t>Big-O: O(N^2)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21815-F8FB-8149-B982-26A559932A18}" type="slidenum">
              <a:rPr lang="uk-UA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719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21815-F8FB-8149-B982-26A559932A18}" type="slidenum">
              <a:rPr lang="uk-UA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4124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10,000^2</a:t>
            </a:r>
            <a:r>
              <a:rPr lang="en-US" baseline="0"/>
              <a:t>. ~ 3 sec</a:t>
            </a:r>
          </a:p>
          <a:p>
            <a:r>
              <a:rPr lang="en-US" baseline="0"/>
              <a:t>------------      -------</a:t>
            </a:r>
          </a:p>
          <a:p>
            <a:r>
              <a:rPr lang="en-US" baseline="0"/>
              <a:t>30,000^2       x sec </a:t>
            </a:r>
          </a:p>
          <a:p>
            <a:r>
              <a:rPr lang="en-US" baseline="0"/>
              <a:t>1/9. ~ 3/x</a:t>
            </a:r>
          </a:p>
          <a:p>
            <a:r>
              <a:rPr lang="en-US" baseline="0"/>
              <a:t>x = 27 sec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21815-F8FB-8149-B982-26A559932A18}" type="slidenum">
              <a:rPr lang="uk-UA"/>
              <a:t>31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96494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74DC-FF57-A141-BD02-9A597CF90B9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EF9E-AED6-9E4C-88D1-168C6218D065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74DC-FF57-A141-BD02-9A597CF90B9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EF9E-AED6-9E4C-88D1-168C6218D065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74DC-FF57-A141-BD02-9A597CF90B9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EF9E-AED6-9E4C-88D1-168C6218D065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54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74DC-FF57-A141-BD02-9A597CF90B9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EF9E-AED6-9E4C-88D1-168C6218D065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74DC-FF57-A141-BD02-9A597CF90B9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EF9E-AED6-9E4C-88D1-168C6218D065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74DC-FF57-A141-BD02-9A597CF90B9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EF9E-AED6-9E4C-88D1-168C6218D065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74DC-FF57-A141-BD02-9A597CF90B9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EF9E-AED6-9E4C-88D1-168C6218D065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74DC-FF57-A141-BD02-9A597CF90B9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EF9E-AED6-9E4C-88D1-168C6218D065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74DC-FF57-A141-BD02-9A597CF90B9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EF9E-AED6-9E4C-88D1-168C6218D065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74DC-FF57-A141-BD02-9A597CF90B9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EF9E-AED6-9E4C-88D1-168C6218D065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74DC-FF57-A141-BD02-9A597CF90B9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EF9E-AED6-9E4C-88D1-168C6218D065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B74DC-FF57-A141-BD02-9A597CF90B9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5EF9E-AED6-9E4C-88D1-168C6218D065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728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chemeClr val="accent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atb.org/~esr/jargon/html/T/tune.htm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Algorithm Analysis:</a:t>
            </a:r>
            <a:br>
              <a:rPr lang="en-US"/>
            </a:br>
            <a:r>
              <a:rPr lang="en-US"/>
              <a:t>Efficiency and Complexity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pPr algn="l"/>
            <a:r>
              <a:rPr lang="en-US" altLang="en-US" sz="3600"/>
              <a:t>"</a:t>
            </a:r>
            <a:r>
              <a:rPr lang="en-US" altLang="en-US"/>
              <a:t>bit twiddling: 1. (pejorative) An exercise in tuning (see </a:t>
            </a:r>
            <a:r>
              <a:rPr lang="en-US" altLang="en-US" i="1">
                <a:hlinkClick r:id="rId2"/>
              </a:rPr>
              <a:t>tune</a:t>
            </a:r>
            <a:r>
              <a:rPr lang="en-US" altLang="en-US"/>
              <a:t>) in which incredible amounts of time and effort go to produce little noticeable improvement, often with the result that the code becomes incomprehensible."</a:t>
            </a:r>
          </a:p>
          <a:p>
            <a:pPr algn="l"/>
            <a:r>
              <a:rPr lang="en-US" altLang="en-US"/>
              <a:t>- The Hackers Dictionary, version 4.4.7</a:t>
            </a:r>
          </a:p>
          <a:p>
            <a:pPr algn="l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9737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Big-O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Big O: the most common method for discussing the run time of algorithms</a:t>
            </a:r>
          </a:p>
          <a:p>
            <a:r>
              <a:rPr lang="en-US"/>
              <a:t>The asymptotic execution time of the algorithm: the rate of growth in execution time as a function of the input size</a:t>
            </a:r>
          </a:p>
          <a:p>
            <a:r>
              <a:rPr lang="en-US"/>
              <a:t>Big-O is an </a:t>
            </a:r>
            <a:r>
              <a:rPr lang="en-US" u="sng"/>
              <a:t>upper bound </a:t>
            </a:r>
            <a:r>
              <a:rPr lang="en-US"/>
              <a:t>on run time</a:t>
            </a:r>
          </a:p>
        </p:txBody>
      </p:sp>
    </p:spTree>
    <p:extLst>
      <p:ext uri="{BB962C8B-B14F-4D97-AF65-F5344CB8AC3E}">
        <p14:creationId xmlns:p14="http://schemas.microsoft.com/office/powerpoint/2010/main" val="343413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9919"/>
            <a:ext cx="10515600" cy="902825"/>
          </a:xfrm>
        </p:spPr>
        <p:txBody>
          <a:bodyPr/>
          <a:lstStyle/>
          <a:p>
            <a:r>
              <a:rPr lang="en-US"/>
              <a:t>Big-O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621" y="1226916"/>
            <a:ext cx="11516810" cy="5187739"/>
          </a:xfrm>
        </p:spPr>
        <p:txBody>
          <a:bodyPr>
            <a:normAutofit/>
          </a:bodyPr>
          <a:lstStyle/>
          <a:p>
            <a:r>
              <a:rPr lang="en-US"/>
              <a:t>T(N) = O(F(N)) if there are positive constants c and N</a:t>
            </a:r>
            <a:r>
              <a:rPr lang="en-US" baseline="-25000"/>
              <a:t>0</a:t>
            </a:r>
            <a:r>
              <a:rPr lang="en-US"/>
              <a:t> such that |T(N)| </a:t>
            </a:r>
            <a:r>
              <a:rPr lang="en-US" altLang="en-US" u="sng"/>
              <a:t>&lt;</a:t>
            </a:r>
            <a:r>
              <a:rPr lang="en-US" altLang="en-US"/>
              <a:t> c|F(N)| when N </a:t>
            </a:r>
            <a:r>
              <a:rPr lang="en-US" altLang="en-US" u="sng"/>
              <a:t>&gt;</a:t>
            </a:r>
            <a:r>
              <a:rPr lang="en-US" altLang="en-US"/>
              <a:t> N</a:t>
            </a:r>
            <a:r>
              <a:rPr lang="en-US" altLang="en-US" baseline="-25000"/>
              <a:t>0 </a:t>
            </a:r>
          </a:p>
          <a:p>
            <a:pPr lvl="1"/>
            <a:r>
              <a:rPr lang="en-US" altLang="en-US"/>
              <a:t>Since T typically represents number of operations, we'll often drop the absolute values</a:t>
            </a:r>
          </a:p>
          <a:p>
            <a:r>
              <a:rPr lang="en-US" altLang="en-US"/>
              <a:t>N is the size of the data set on which the algorithm is executed</a:t>
            </a:r>
          </a:p>
          <a:p>
            <a:r>
              <a:rPr lang="en-US" altLang="en-US"/>
              <a:t>T(N) is function describing the actual running time of the algorithm </a:t>
            </a:r>
            <a:r>
              <a:rPr lang="mr-IN" altLang="en-US"/>
              <a:t>–</a:t>
            </a:r>
            <a:r>
              <a:rPr lang="en-US" altLang="en-US"/>
              <a:t> it is the actual growth rate of the algorithm's run time</a:t>
            </a:r>
          </a:p>
          <a:p>
            <a:pPr lvl="1"/>
            <a:r>
              <a:rPr lang="en-US" altLang="en-US"/>
              <a:t>can be equated to number of executable statements in a program or function</a:t>
            </a:r>
          </a:p>
          <a:p>
            <a:r>
              <a:rPr lang="en-US" altLang="en-US"/>
              <a:t>F(N) is a function that characterizes an upper bound on T(N). It is a limit on the running time of the algorithm.</a:t>
            </a:r>
          </a:p>
          <a:p>
            <a:pPr lvl="1"/>
            <a:r>
              <a:rPr lang="en-US" altLang="en-US"/>
              <a:t>constants and lesser terms are ignored because it's a bounding function</a:t>
            </a:r>
          </a:p>
          <a:p>
            <a:r>
              <a:rPr lang="en-US" altLang="en-US"/>
              <a:t>c and N</a:t>
            </a:r>
            <a:r>
              <a:rPr lang="en-US" altLang="en-US" baseline="-25000"/>
              <a:t>0</a:t>
            </a:r>
            <a:r>
              <a:rPr lang="en-US" altLang="en-US"/>
              <a:t> are constants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0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Example: Showing O(N) correct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11968222" cy="4351338"/>
          </a:xfrm>
        </p:spPr>
        <p:txBody>
          <a:bodyPr/>
          <a:lstStyle/>
          <a:p>
            <a:r>
              <a:rPr lang="en-US"/>
              <a:t>Recall formal definition of Big-O:</a:t>
            </a:r>
          </a:p>
          <a:p>
            <a:pPr lvl="1"/>
            <a:r>
              <a:rPr lang="en-US"/>
              <a:t>T(N) = O(F(N)) if there are positive constants c and N</a:t>
            </a:r>
            <a:r>
              <a:rPr lang="en-US" baseline="-25000"/>
              <a:t>0</a:t>
            </a:r>
            <a:r>
              <a:rPr lang="en-US"/>
              <a:t> such that T(N) </a:t>
            </a:r>
            <a:r>
              <a:rPr lang="en-US" altLang="en-US" u="sng"/>
              <a:t>&lt;</a:t>
            </a:r>
            <a:r>
              <a:rPr lang="en-US" altLang="en-US"/>
              <a:t> cF(N) when N </a:t>
            </a:r>
            <a:r>
              <a:rPr lang="en-US" altLang="en-US" u="sng"/>
              <a:t>&gt;</a:t>
            </a:r>
            <a:r>
              <a:rPr lang="en-US" altLang="en-US"/>
              <a:t> N</a:t>
            </a:r>
            <a:r>
              <a:rPr lang="en-US" altLang="en-US" baseline="-25000"/>
              <a:t>0 </a:t>
            </a:r>
          </a:p>
          <a:p>
            <a:r>
              <a:rPr lang="en-US" altLang="en-US"/>
              <a:t>Recall function total, T(N) = 3N + 4. Show function total is O(N) (i.e., F(N) = N). </a:t>
            </a:r>
          </a:p>
          <a:p>
            <a:r>
              <a:rPr lang="en-US" altLang="en-US"/>
              <a:t>We need to choose constants c and N</a:t>
            </a:r>
            <a:r>
              <a:rPr lang="en-US" altLang="en-US" baseline="-25000"/>
              <a:t>0</a:t>
            </a:r>
          </a:p>
          <a:p>
            <a:r>
              <a:rPr lang="en-US" altLang="en-US"/>
              <a:t>how about c = 4, N</a:t>
            </a:r>
            <a:r>
              <a:rPr lang="en-US" altLang="en-US" baseline="-25000"/>
              <a:t>0</a:t>
            </a:r>
            <a:r>
              <a:rPr lang="en-US" altLang="en-US"/>
              <a:t> = 5?</a:t>
            </a:r>
            <a:endParaRPr lang="en-US" altLang="en-US" baseline="-25000"/>
          </a:p>
        </p:txBody>
      </p:sp>
    </p:spTree>
    <p:extLst>
      <p:ext uri="{BB962C8B-B14F-4D97-AF65-F5344CB8AC3E}">
        <p14:creationId xmlns:p14="http://schemas.microsoft.com/office/powerpoint/2010/main" val="142070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Line 2"/>
          <p:cNvSpPr>
            <a:spLocks noChangeShapeType="1"/>
          </p:cNvSpPr>
          <p:nvPr/>
        </p:nvSpPr>
        <p:spPr bwMode="auto">
          <a:xfrm>
            <a:off x="2057400" y="5638800"/>
            <a:ext cx="8077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0" name="Text Box 3"/>
          <p:cNvSpPr txBox="1">
            <a:spLocks noChangeArrowheads="1"/>
          </p:cNvSpPr>
          <p:nvPr/>
        </p:nvSpPr>
        <p:spPr bwMode="auto">
          <a:xfrm>
            <a:off x="2209801" y="5715001"/>
            <a:ext cx="8004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Marlett" charset="2"/>
              <a:buChar char="8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 typeface="Marlett" charset="2"/>
              <a:buNone/>
            </a:pPr>
            <a:r>
              <a:rPr lang="en-US" altLang="en-US" sz="2800"/>
              <a:t>horizontal axis: N, number of elements in data set</a:t>
            </a:r>
          </a:p>
        </p:txBody>
      </p:sp>
      <p:sp>
        <p:nvSpPr>
          <p:cNvPr id="31751" name="Line 4"/>
          <p:cNvSpPr>
            <a:spLocks noChangeShapeType="1"/>
          </p:cNvSpPr>
          <p:nvPr/>
        </p:nvSpPr>
        <p:spPr bwMode="auto">
          <a:xfrm flipV="1">
            <a:off x="2057400" y="762000"/>
            <a:ext cx="0" cy="48768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2" name="Text Box 5"/>
          <p:cNvSpPr txBox="1">
            <a:spLocks noChangeArrowheads="1"/>
          </p:cNvSpPr>
          <p:nvPr/>
        </p:nvSpPr>
        <p:spPr bwMode="auto">
          <a:xfrm>
            <a:off x="1676400" y="1"/>
            <a:ext cx="79184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Marlett" charset="2"/>
              <a:buChar char="8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 typeface="Marlett" charset="2"/>
              <a:buNone/>
            </a:pPr>
            <a:r>
              <a:rPr lang="en-US" altLang="en-US" sz="2400"/>
              <a:t>vertical axis: time for algorithm to complete. (simplified to</a:t>
            </a:r>
            <a:br>
              <a:rPr lang="en-US" altLang="en-US" sz="2400"/>
            </a:br>
            <a:r>
              <a:rPr lang="en-US" altLang="en-US" sz="2400"/>
              <a:t>number of executable statements)</a:t>
            </a:r>
          </a:p>
        </p:txBody>
      </p:sp>
      <p:sp>
        <p:nvSpPr>
          <p:cNvPr id="31753" name="Line 6"/>
          <p:cNvSpPr>
            <a:spLocks noChangeShapeType="1"/>
          </p:cNvSpPr>
          <p:nvPr/>
        </p:nvSpPr>
        <p:spPr bwMode="auto">
          <a:xfrm flipV="1">
            <a:off x="2057400" y="1752600"/>
            <a:ext cx="2438400" cy="3048000"/>
          </a:xfrm>
          <a:prstGeom prst="line">
            <a:avLst/>
          </a:prstGeom>
          <a:noFill/>
          <a:ln w="3810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4" name="Text Box 7"/>
          <p:cNvSpPr txBox="1">
            <a:spLocks noChangeArrowheads="1"/>
          </p:cNvSpPr>
          <p:nvPr/>
        </p:nvSpPr>
        <p:spPr bwMode="auto">
          <a:xfrm>
            <a:off x="3810001" y="2489201"/>
            <a:ext cx="413446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Marlett" charset="2"/>
              <a:buChar char="8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 typeface="Marlett" charset="2"/>
              <a:buNone/>
            </a:pPr>
            <a:r>
              <a:rPr lang="en-US" altLang="en-US" sz="2400">
                <a:solidFill>
                  <a:srgbClr val="0070C0"/>
                </a:solidFill>
              </a:rPr>
              <a:t>T(N), actual function of time. </a:t>
            </a:r>
            <a:br>
              <a:rPr lang="en-US" altLang="en-US" sz="2400">
                <a:solidFill>
                  <a:srgbClr val="0070C0"/>
                </a:solidFill>
              </a:rPr>
            </a:br>
            <a:r>
              <a:rPr lang="en-US" altLang="en-US" sz="2400">
                <a:solidFill>
                  <a:srgbClr val="0070C0"/>
                </a:solidFill>
              </a:rPr>
              <a:t>In this case 3N + 4</a:t>
            </a:r>
          </a:p>
        </p:txBody>
      </p:sp>
      <p:sp>
        <p:nvSpPr>
          <p:cNvPr id="31755" name="Line 8"/>
          <p:cNvSpPr>
            <a:spLocks noChangeShapeType="1"/>
          </p:cNvSpPr>
          <p:nvPr/>
        </p:nvSpPr>
        <p:spPr bwMode="auto">
          <a:xfrm flipV="1">
            <a:off x="2057400" y="3581400"/>
            <a:ext cx="4191000" cy="20574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6" name="Text Box 9"/>
          <p:cNvSpPr txBox="1">
            <a:spLocks noChangeArrowheads="1"/>
          </p:cNvSpPr>
          <p:nvPr/>
        </p:nvSpPr>
        <p:spPr bwMode="auto">
          <a:xfrm>
            <a:off x="4953000" y="4114801"/>
            <a:ext cx="391485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Marlett" charset="2"/>
              <a:buChar char="8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 typeface="Marlett" charset="2"/>
              <a:buNone/>
            </a:pPr>
            <a:r>
              <a:rPr lang="en-US" altLang="en-US" sz="2400">
                <a:solidFill>
                  <a:srgbClr val="009900"/>
                </a:solidFill>
              </a:rPr>
              <a:t>F(N), approximate function </a:t>
            </a:r>
            <a:br>
              <a:rPr lang="en-US" altLang="en-US" sz="2400">
                <a:solidFill>
                  <a:srgbClr val="009900"/>
                </a:solidFill>
              </a:rPr>
            </a:br>
            <a:r>
              <a:rPr lang="en-US" altLang="en-US" sz="2400">
                <a:solidFill>
                  <a:srgbClr val="009900"/>
                </a:solidFill>
              </a:rPr>
              <a:t>of time. In  this case N</a:t>
            </a:r>
          </a:p>
        </p:txBody>
      </p:sp>
      <p:sp>
        <p:nvSpPr>
          <p:cNvPr id="31757" name="Line 10"/>
          <p:cNvSpPr>
            <a:spLocks noChangeShapeType="1"/>
          </p:cNvSpPr>
          <p:nvPr/>
        </p:nvSpPr>
        <p:spPr bwMode="auto">
          <a:xfrm>
            <a:off x="3276600" y="5410200"/>
            <a:ext cx="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8" name="Text Box 11"/>
          <p:cNvSpPr txBox="1">
            <a:spLocks noChangeArrowheads="1"/>
          </p:cNvSpPr>
          <p:nvPr/>
        </p:nvSpPr>
        <p:spPr bwMode="auto">
          <a:xfrm>
            <a:off x="3489325" y="5094288"/>
            <a:ext cx="12779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Marlett" charset="2"/>
              <a:buChar char="8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 typeface="Marlett" charset="2"/>
              <a:buNone/>
            </a:pPr>
            <a:r>
              <a:rPr lang="en-US" altLang="en-US" sz="2800"/>
              <a:t>N</a:t>
            </a:r>
            <a:r>
              <a:rPr lang="en-US" altLang="en-US" sz="2800" baseline="-25000"/>
              <a:t>o</a:t>
            </a:r>
            <a:r>
              <a:rPr lang="en-US" altLang="en-US" sz="2800"/>
              <a:t> = 5 </a:t>
            </a:r>
          </a:p>
        </p:txBody>
      </p:sp>
      <p:sp>
        <p:nvSpPr>
          <p:cNvPr id="31759" name="Line 12"/>
          <p:cNvSpPr>
            <a:spLocks noChangeShapeType="1"/>
          </p:cNvSpPr>
          <p:nvPr/>
        </p:nvSpPr>
        <p:spPr bwMode="auto">
          <a:xfrm flipV="1">
            <a:off x="2057400" y="1143000"/>
            <a:ext cx="1828800" cy="441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0" name="Text Box 13"/>
          <p:cNvSpPr txBox="1">
            <a:spLocks noChangeArrowheads="1"/>
          </p:cNvSpPr>
          <p:nvPr/>
        </p:nvSpPr>
        <p:spPr bwMode="auto">
          <a:xfrm>
            <a:off x="3838576" y="914401"/>
            <a:ext cx="312457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Marlett" charset="2"/>
              <a:buChar char="8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 typeface="Marlett" charset="2"/>
              <a:buNone/>
            </a:pPr>
            <a:r>
              <a:rPr lang="en-US" altLang="en-US" sz="2400">
                <a:solidFill>
                  <a:srgbClr val="FF6600"/>
                </a:solidFill>
              </a:rPr>
              <a:t>c * F(N), in this case, </a:t>
            </a:r>
            <a:br>
              <a:rPr lang="en-US" altLang="en-US" sz="2400">
                <a:solidFill>
                  <a:srgbClr val="FF6600"/>
                </a:solidFill>
              </a:rPr>
            </a:br>
            <a:r>
              <a:rPr lang="en-US" altLang="en-US" sz="2400">
                <a:solidFill>
                  <a:srgbClr val="FF6600"/>
                </a:solidFill>
              </a:rPr>
              <a:t>c = 4, c * F(N) = 4N</a:t>
            </a:r>
          </a:p>
        </p:txBody>
      </p:sp>
      <p:sp>
        <p:nvSpPr>
          <p:cNvPr id="31761" name="Line 14"/>
          <p:cNvSpPr>
            <a:spLocks noChangeShapeType="1"/>
          </p:cNvSpPr>
          <p:nvPr/>
        </p:nvSpPr>
        <p:spPr bwMode="auto">
          <a:xfrm flipV="1">
            <a:off x="3276600" y="2667000"/>
            <a:ext cx="0" cy="28956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6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177" y="0"/>
            <a:ext cx="10515600" cy="942535"/>
          </a:xfrm>
        </p:spPr>
        <p:txBody>
          <a:bodyPr/>
          <a:lstStyle/>
          <a:p>
            <a:r>
              <a:rPr lang="en-US"/>
              <a:t>Big-O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151" y="1055077"/>
            <a:ext cx="11114649" cy="5444197"/>
          </a:xfrm>
        </p:spPr>
        <p:txBody>
          <a:bodyPr/>
          <a:lstStyle/>
          <a:p>
            <a:pPr marL="0" indent="0">
              <a:buNone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Group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24846353"/>
                  </p:ext>
                </p:extLst>
              </p:nvPr>
            </p:nvGraphicFramePr>
            <p:xfrm>
              <a:off x="1997610" y="942534"/>
              <a:ext cx="6288260" cy="5556744"/>
            </p:xfrm>
            <a:graphic>
              <a:graphicData uri="http://schemas.openxmlformats.org/drawingml/2006/table">
                <a:tbl>
                  <a:tblPr/>
                  <a:tblGrid>
                    <a:gridCol w="3144130"/>
                    <a:gridCol w="3144130"/>
                  </a:tblGrid>
                  <a:tr h="463062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Function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Common Name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63062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N!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factorial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63062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2</a:t>
                          </a:r>
                          <a:r>
                            <a:rPr kumimoji="0" lang="en-US" altLang="en-US" sz="2000" b="0" i="0" u="none" strike="noStrike" cap="none" normalizeH="0" baseline="30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N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Exponential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63062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N</a:t>
                          </a:r>
                          <a:r>
                            <a:rPr kumimoji="0" lang="en-US" altLang="en-US" sz="2000" b="0" i="0" u="none" strike="noStrike" cap="none" normalizeH="0" baseline="30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d</a:t>
                          </a: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, d &gt; 3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Polynomial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63062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N</a:t>
                          </a:r>
                          <a:r>
                            <a:rPr kumimoji="0" lang="en-US" altLang="en-US" sz="2000" b="0" i="0" u="none" strike="noStrike" cap="none" normalizeH="0" baseline="30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3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Cubic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63062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N</a:t>
                          </a:r>
                          <a:r>
                            <a:rPr kumimoji="0" lang="en-US" altLang="en-US" sz="2000" b="0" i="0" u="none" strike="noStrike" cap="none" normalizeH="0" baseline="30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2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Quadratic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63062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N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kumimoji="0" lang="en-US" altLang="en-US" sz="2000" b="0" i="1" u="none" strike="noStrike" cap="none" normalizeH="0" baseline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0" lang="en-US" altLang="en-US" sz="2000" b="0" i="1" u="none" strike="noStrike" cap="none" normalizeH="0" baseline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charset="0"/>
                                    </a:rPr>
                                    <m:t>𝑁</m:t>
                                  </m:r>
                                </m:e>
                              </m:rad>
                            </m:oMath>
                          </a14:m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N Square root N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63062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N log N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N log N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63062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N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Linear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63062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kumimoji="0" lang="en-US" altLang="en-US" sz="2000" b="0" i="1" u="none" strike="noStrike" cap="none" normalizeH="0" baseline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0" lang="en-US" altLang="en-US" sz="2000" b="0" i="1" u="none" strike="noStrike" cap="none" normalizeH="0" baseline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charset="0"/>
                                    </a:rPr>
                                    <m:t>𝑁</m:t>
                                  </m:r>
                                </m:e>
                              </m:rad>
                            </m:oMath>
                          </a14:m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Root - n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63062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log N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Logarithmic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63062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1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Constant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Group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24846353"/>
                  </p:ext>
                </p:extLst>
              </p:nvPr>
            </p:nvGraphicFramePr>
            <p:xfrm>
              <a:off x="1997610" y="942534"/>
              <a:ext cx="6288260" cy="5556744"/>
            </p:xfrm>
            <a:graphic>
              <a:graphicData uri="http://schemas.openxmlformats.org/drawingml/2006/table">
                <a:tbl>
                  <a:tblPr/>
                  <a:tblGrid>
                    <a:gridCol w="3144130"/>
                    <a:gridCol w="3144130"/>
                  </a:tblGrid>
                  <a:tr h="463062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Function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Common Name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63062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N!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factorial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63062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2</a:t>
                          </a:r>
                          <a:r>
                            <a:rPr kumimoji="0" lang="en-US" altLang="en-US" sz="2000" b="0" i="0" u="none" strike="noStrike" cap="none" normalizeH="0" baseline="30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N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Exponential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63062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N</a:t>
                          </a:r>
                          <a:r>
                            <a:rPr kumimoji="0" lang="en-US" altLang="en-US" sz="2000" b="0" i="0" u="none" strike="noStrike" cap="none" normalizeH="0" baseline="30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d</a:t>
                          </a: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, d &gt; 3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Polynomial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63062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N</a:t>
                          </a:r>
                          <a:r>
                            <a:rPr kumimoji="0" lang="en-US" altLang="en-US" sz="2000" b="0" i="0" u="none" strike="noStrike" cap="none" normalizeH="0" baseline="30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3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Cubic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63062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N</a:t>
                          </a:r>
                          <a:r>
                            <a:rPr kumimoji="0" lang="en-US" altLang="en-US" sz="2000" b="0" i="0" u="none" strike="noStrike" cap="none" normalizeH="0" baseline="300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2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Quadratic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630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0">
                          <a:blip r:embed="rId2"/>
                          <a:stretch>
                            <a:fillRect l="-1934" t="-606579" r="-100580" b="-509211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N Square root N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63062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N log N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N log N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63062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N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Linear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630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 rotWithShape="0">
                          <a:blip r:embed="rId2"/>
                          <a:stretch>
                            <a:fillRect l="-1934" t="-906579" r="-100580" b="-209211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Root - n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63062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log N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Logarithmic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  <a:tr h="463062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1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Font typeface="Marlett" charset="2"/>
                            <a:defRPr sz="28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1pPr>
                          <a:lvl2pPr marL="742950" indent="-285750">
                            <a:spcBef>
                              <a:spcPct val="20000"/>
                            </a:spcBef>
                            <a:defRPr sz="24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2pPr>
                          <a:lvl3pPr marL="1143000" indent="-228600">
                            <a:spcBef>
                              <a:spcPct val="20000"/>
                            </a:spcBef>
                            <a:defRPr sz="2000"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3pPr>
                          <a:lvl4pPr marL="16002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4pPr>
                          <a:lvl5pPr marL="2057400" indent="-228600">
                            <a:spcBef>
                              <a:spcPct val="20000"/>
                            </a:spcBef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5pPr>
                          <a:lvl6pPr marL="25146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6pPr>
                          <a:lvl7pPr marL="29718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7pPr>
                          <a:lvl8pPr marL="34290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8pPr>
                          <a:lvl9pPr marL="3886200" indent="-228600" eaLnBrk="0" fontAlgn="base" hangingPunct="0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>
                              <a:solidFill>
                                <a:schemeClr val="tx1"/>
                              </a:solidFill>
                              <a:latin typeface="Arial" charset="0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 typeface="Marlett" charset="2"/>
                            <a:buNone/>
                            <a:tabLst/>
                          </a:pPr>
                          <a:r>
                            <a:rPr kumimoji="0" lang="en-US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charset="0"/>
                            </a:rPr>
                            <a:t>Constant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3901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9441"/>
          </a:xfrm>
        </p:spPr>
        <p:txBody>
          <a:bodyPr/>
          <a:lstStyle/>
          <a:p>
            <a:r>
              <a:rPr lang="en-US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1514"/>
            <a:ext cx="10515600" cy="4587314"/>
          </a:xfrm>
        </p:spPr>
        <p:txBody>
          <a:bodyPr>
            <a:normAutofit/>
          </a:bodyPr>
          <a:lstStyle/>
          <a:p>
            <a:r>
              <a:rPr lang="en-US" sz="3200"/>
              <a:t>Which of the following is true?</a:t>
            </a:r>
          </a:p>
          <a:p>
            <a:pPr marL="0" indent="0">
              <a:buNone/>
            </a:pPr>
            <a:r>
              <a:rPr lang="en-US" sz="3200"/>
              <a:t>A. Function total is O(N</a:t>
            </a:r>
            <a:r>
              <a:rPr lang="en-US" sz="3200" baseline="30000"/>
              <a:t>1/2</a:t>
            </a:r>
            <a:r>
              <a:rPr lang="en-US" sz="3200"/>
              <a:t>)</a:t>
            </a:r>
          </a:p>
          <a:p>
            <a:pPr marL="0" indent="0">
              <a:buNone/>
            </a:pPr>
            <a:r>
              <a:rPr lang="en-US" sz="3200"/>
              <a:t>B. Function total is O(N)</a:t>
            </a:r>
          </a:p>
          <a:p>
            <a:pPr marL="0" indent="0">
              <a:buNone/>
            </a:pPr>
            <a:r>
              <a:rPr lang="en-US" sz="3200"/>
              <a:t>C. Function total is O(N</a:t>
            </a:r>
            <a:r>
              <a:rPr lang="en-US" sz="3200" baseline="30000"/>
              <a:t>2</a:t>
            </a:r>
            <a:r>
              <a:rPr lang="en-US" sz="3200"/>
              <a:t>)</a:t>
            </a:r>
          </a:p>
          <a:p>
            <a:pPr marL="0" indent="0">
              <a:buNone/>
            </a:pPr>
            <a:r>
              <a:rPr lang="en-US" sz="3200"/>
              <a:t>D. Two of A-C are correct</a:t>
            </a:r>
          </a:p>
          <a:p>
            <a:pPr marL="0" indent="0">
              <a:buNone/>
            </a:pPr>
            <a:r>
              <a:rPr lang="en-US" sz="3200"/>
              <a:t>E. All three of A-C are correct</a:t>
            </a:r>
          </a:p>
        </p:txBody>
      </p:sp>
    </p:spTree>
    <p:extLst>
      <p:ext uri="{BB962C8B-B14F-4D97-AF65-F5344CB8AC3E}">
        <p14:creationId xmlns:p14="http://schemas.microsoft.com/office/powerpoint/2010/main" val="64434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 Calls and Big-O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825625"/>
            <a:ext cx="12023187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double sum = 0;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for(int i = 0; i &lt; n; i++)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sum += sqrt(i);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Long way: go to that function and count statements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Short way: substitute the simplified Big-O function for that function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/>
              <a:t>If </a:t>
            </a:r>
            <a:r>
              <a:rPr lang="en-US">
                <a:latin typeface="Courier New" charset="0"/>
                <a:ea typeface="Courier New" charset="0"/>
                <a:cs typeface="Courier New" charset="0"/>
              </a:rPr>
              <a:t>sqrt() </a:t>
            </a:r>
            <a:r>
              <a:rPr lang="en-US"/>
              <a:t>is constant time, i.e., O(1), count </a:t>
            </a:r>
            <a:r>
              <a:rPr lang="en-US">
                <a:latin typeface="Courier New" charset="0"/>
                <a:ea typeface="Courier New" charset="0"/>
                <a:cs typeface="Courier New" charset="0"/>
              </a:rPr>
              <a:t>sum += sqrt(i); </a:t>
            </a:r>
            <a:r>
              <a:rPr lang="en-US"/>
              <a:t>as one statement</a:t>
            </a:r>
          </a:p>
        </p:txBody>
      </p:sp>
    </p:spTree>
    <p:extLst>
      <p:ext uri="{BB962C8B-B14F-4D97-AF65-F5344CB8AC3E}">
        <p14:creationId xmlns:p14="http://schemas.microsoft.com/office/powerpoint/2010/main" val="182442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5712"/>
          </a:xfrm>
        </p:spPr>
        <p:txBody>
          <a:bodyPr/>
          <a:lstStyle/>
          <a:p>
            <a:r>
              <a:rPr lang="en-US"/>
              <a:t>Function Calls and Big-O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246" y="1420838"/>
            <a:ext cx="11535507" cy="500809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int foo(int list[], int N)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int total = 0;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for(int i = 0; i &lt; N; i++)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   total += countDups(list[i], list, N);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return total;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// Function countDups is O(N), where N is the size of the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// array passed in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What is Big O of foo?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A. O(1)	B. O(N)	C. O(NlogN)		D. O(N</a:t>
            </a:r>
            <a:r>
              <a:rPr lang="en-US" baseline="30000"/>
              <a:t>2</a:t>
            </a:r>
            <a:r>
              <a:rPr lang="en-US"/>
              <a:t>)	E. O(N!)</a:t>
            </a:r>
          </a:p>
        </p:txBody>
      </p:sp>
    </p:spTree>
    <p:extLst>
      <p:ext uri="{BB962C8B-B14F-4D97-AF65-F5344CB8AC3E}">
        <p14:creationId xmlns:p14="http://schemas.microsoft.com/office/powerpoint/2010/main" val="69761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5747"/>
            <a:ext cx="10515600" cy="1041721"/>
          </a:xfrm>
        </p:spPr>
        <p:txBody>
          <a:bodyPr/>
          <a:lstStyle/>
          <a:p>
            <a:r>
              <a:rPr lang="en-US"/>
              <a:t>Independent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331090"/>
            <a:ext cx="12338614" cy="51044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latin typeface="Courier New" charset="0"/>
                <a:ea typeface="Courier New" charset="0"/>
                <a:cs typeface="Courier New" charset="0"/>
              </a:rPr>
              <a:t>// For matrices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latin typeface="Courier New" charset="0"/>
                <a:ea typeface="Courier New" charset="0"/>
                <a:cs typeface="Courier New" charset="0"/>
              </a:rPr>
              <a:t>void scale(int numRows, int numCols, int cells[numRows][numCols], int factor)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latin typeface="Courier New" charset="0"/>
                <a:ea typeface="Courier New" charset="0"/>
                <a:cs typeface="Courier New" charset="0"/>
              </a:rPr>
              <a:t>   for(int r = 0; r &lt; numRows; r++)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latin typeface="Courier New" charset="0"/>
                <a:ea typeface="Courier New" charset="0"/>
                <a:cs typeface="Courier New" charset="0"/>
              </a:rPr>
              <a:t>      for(int c = 0; c &lt; numCols; c++)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latin typeface="Courier New" charset="0"/>
                <a:ea typeface="Courier New" charset="0"/>
                <a:cs typeface="Courier New" charset="0"/>
              </a:rPr>
              <a:t>         cells[r][c] *= factor;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Assume that N = </a:t>
            </a:r>
            <a:r>
              <a:rPr lang="en-US">
                <a:latin typeface="Courier New" charset="0"/>
                <a:ea typeface="Courier New" charset="0"/>
                <a:cs typeface="Courier New" charset="0"/>
              </a:rPr>
              <a:t>numRows</a:t>
            </a:r>
            <a:r>
              <a:rPr lang="en-US"/>
              <a:t> and N = </a:t>
            </a:r>
            <a:r>
              <a:rPr lang="en-US">
                <a:latin typeface="Courier New" charset="0"/>
                <a:ea typeface="Courier New" charset="0"/>
                <a:cs typeface="Courier New" charset="0"/>
              </a:rPr>
              <a:t>numCols</a:t>
            </a:r>
            <a:r>
              <a:rPr lang="en-US"/>
              <a:t>. What is the time complexity T(N)? What is the Big-O?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A. O(1) 	B. O(N)	C. O(NlogN)	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D. O(N</a:t>
            </a:r>
            <a:r>
              <a:rPr lang="en-US" baseline="30000"/>
              <a:t>2</a:t>
            </a:r>
            <a:r>
              <a:rPr lang="en-US"/>
              <a:t>)	E. O(N!)</a:t>
            </a:r>
          </a:p>
        </p:txBody>
      </p:sp>
    </p:spTree>
    <p:extLst>
      <p:ext uri="{BB962C8B-B14F-4D97-AF65-F5344CB8AC3E}">
        <p14:creationId xmlns:p14="http://schemas.microsoft.com/office/powerpoint/2010/main" val="1349434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80182"/>
            <a:ext cx="10515600" cy="832644"/>
          </a:xfrm>
        </p:spPr>
        <p:txBody>
          <a:bodyPr/>
          <a:lstStyle/>
          <a:p>
            <a:pPr eaLnBrk="1" hangingPunct="1"/>
            <a:r>
              <a:rPr lang="en-US" altLang="en-US"/>
              <a:t>Just Count Loops?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52600" y="1371600"/>
            <a:ext cx="8915400" cy="5486400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marL="0" indent="0" eaLnBrk="1" hangingPunct="1">
              <a:buNone/>
            </a:pPr>
            <a:endParaRPr lang="en-US" altLang="en-US"/>
          </a:p>
        </p:txBody>
      </p:sp>
      <p:sp>
        <p:nvSpPr>
          <p:cNvPr id="37894" name="Text Box 4"/>
          <p:cNvSpPr txBox="1">
            <a:spLocks noChangeArrowheads="1"/>
          </p:cNvSpPr>
          <p:nvPr/>
        </p:nvSpPr>
        <p:spPr bwMode="auto">
          <a:xfrm>
            <a:off x="1600201" y="842962"/>
            <a:ext cx="9485141" cy="375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Marlett" charset="2"/>
              <a:buChar char="8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buFont typeface="Marlett" charset="2"/>
              <a:buNone/>
            </a:pPr>
            <a:endParaRPr lang="en-US" altLang="en-US" sz="2000">
              <a:latin typeface="Courier New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Font typeface="Marlett" charset="2"/>
              <a:buNone/>
            </a:pPr>
            <a:r>
              <a:rPr lang="en-US" altLang="en-US" sz="2600">
                <a:latin typeface="Courier New" charset="0"/>
              </a:rPr>
              <a:t>// assume mat is a 2d array of bools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Font typeface="Marlett" charset="2"/>
              <a:buNone/>
            </a:pPr>
            <a:r>
              <a:rPr lang="en-US" altLang="en-US" sz="2600">
                <a:latin typeface="Courier New" charset="0"/>
              </a:rPr>
              <a:t>// assume mat is square with N rows, 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Font typeface="Marlett" charset="2"/>
              <a:buNone/>
            </a:pPr>
            <a:r>
              <a:rPr lang="en-US" altLang="en-US" sz="2600">
                <a:latin typeface="Courier New" charset="0"/>
              </a:rPr>
              <a:t>// and N columns</a:t>
            </a:r>
            <a:r>
              <a:rPr lang="en-US" altLang="en-US" sz="2400">
                <a:latin typeface="Courier New" charset="0"/>
              </a:rPr>
              <a:t/>
            </a:r>
            <a:br>
              <a:rPr lang="en-US" altLang="en-US" sz="2400">
                <a:latin typeface="Courier New" charset="0"/>
              </a:rPr>
            </a:br>
            <a:endParaRPr lang="en-US" altLang="en-US" sz="2400">
              <a:latin typeface="Courier New" charset="0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Font typeface="Marlett" charset="2"/>
              <a:buNone/>
            </a:pPr>
            <a:r>
              <a:rPr lang="en-US" altLang="en-US" sz="2600">
                <a:latin typeface="Courier New" charset="0"/>
              </a:rPr>
              <a:t>int numThings = 0;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Font typeface="Marlett" charset="2"/>
              <a:buNone/>
            </a:pPr>
            <a:r>
              <a:rPr lang="en-US" altLang="en-US" sz="2600">
                <a:latin typeface="Courier New" charset="0"/>
              </a:rPr>
              <a:t>for(int r = row - 1; r &lt;= row + 1; r++)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Font typeface="Marlett" charset="2"/>
              <a:buNone/>
            </a:pPr>
            <a:r>
              <a:rPr lang="en-US" altLang="en-US" sz="2600">
                <a:latin typeface="Courier New" charset="0"/>
              </a:rPr>
              <a:t>	for(int c = col - 1; c &lt;= col + 1; c++)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Font typeface="Marlett" charset="2"/>
              <a:buNone/>
            </a:pPr>
            <a:r>
              <a:rPr lang="en-US" altLang="en-US" sz="2600">
                <a:latin typeface="Courier New" charset="0"/>
              </a:rPr>
              <a:t>		if( mat[r][c] )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Font typeface="Marlett" charset="2"/>
              <a:buNone/>
            </a:pPr>
            <a:r>
              <a:rPr lang="en-US" altLang="en-US" sz="2600">
                <a:latin typeface="Courier New" charset="0"/>
              </a:rPr>
              <a:t>			numThings++;	</a:t>
            </a:r>
            <a:r>
              <a:rPr lang="en-US" altLang="en-US" sz="2000">
                <a:latin typeface="Courier New" charset="0"/>
              </a:rPr>
              <a:t>	</a:t>
            </a: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1153551" y="4952999"/>
            <a:ext cx="9514449" cy="9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  <a:buFont typeface="Marlett" pitchFamily="2" charset="2"/>
              <a:buNone/>
              <a:defRPr/>
            </a:pPr>
            <a:r>
              <a:rPr lang="en-US" sz="2400" dirty="0"/>
              <a:t>What is the order of the above code?</a:t>
            </a:r>
          </a:p>
          <a:p>
            <a:pPr marL="514350" indent="-514350">
              <a:spcBef>
                <a:spcPct val="20000"/>
              </a:spcBef>
              <a:buFont typeface="Marlett" pitchFamily="2" charset="2"/>
              <a:buAutoNum type="alphaUcPeriod"/>
              <a:defRPr/>
            </a:pPr>
            <a:r>
              <a:rPr lang="en-US" sz="2400" dirty="0"/>
              <a:t>O(1)	B.  O(N)	C. O(N</a:t>
            </a:r>
            <a:r>
              <a:rPr lang="en-US" sz="2400" baseline="30000" dirty="0"/>
              <a:t>2</a:t>
            </a:r>
            <a:r>
              <a:rPr lang="en-US" sz="2400" dirty="0"/>
              <a:t>) 	D. O(N</a:t>
            </a:r>
            <a:r>
              <a:rPr lang="en-US" sz="2400" baseline="30000" dirty="0"/>
              <a:t>3</a:t>
            </a:r>
            <a:r>
              <a:rPr lang="en-US" sz="2400" dirty="0"/>
              <a:t>) 	E. O(N</a:t>
            </a:r>
            <a:r>
              <a:rPr lang="en-US" sz="2400" baseline="30000" dirty="0"/>
              <a:t>1/2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897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6434"/>
          </a:xfrm>
        </p:spPr>
        <p:txBody>
          <a:bodyPr/>
          <a:lstStyle/>
          <a:p>
            <a:r>
              <a:rPr lang="en-US"/>
              <a:t>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309" y="1585732"/>
            <a:ext cx="10763491" cy="4591231"/>
          </a:xfrm>
        </p:spPr>
        <p:txBody>
          <a:bodyPr>
            <a:normAutofit/>
          </a:bodyPr>
          <a:lstStyle/>
          <a:p>
            <a:r>
              <a:rPr lang="en-US"/>
              <a:t>How efficient is a program? </a:t>
            </a:r>
          </a:p>
          <a:p>
            <a:pPr lvl="1"/>
            <a:r>
              <a:rPr lang="en-US" sz="2800"/>
              <a:t>How much time does it take the program to run?</a:t>
            </a:r>
          </a:p>
          <a:p>
            <a:pPr lvl="1"/>
            <a:r>
              <a:rPr lang="en-US" sz="2800"/>
              <a:t>How much memory does it use?</a:t>
            </a:r>
          </a:p>
          <a:p>
            <a:pPr lvl="1"/>
            <a:r>
              <a:rPr lang="en-US" sz="2800"/>
              <a:t>How do these change as the amount of data changes?</a:t>
            </a:r>
          </a:p>
          <a:p>
            <a:pPr lvl="1"/>
            <a:r>
              <a:rPr lang="en-US" sz="2800"/>
              <a:t>What is the difference between the best case and worst case efficiency, if any?</a:t>
            </a:r>
          </a:p>
        </p:txBody>
      </p:sp>
    </p:spTree>
    <p:extLst>
      <p:ext uri="{BB962C8B-B14F-4D97-AF65-F5344CB8AC3E}">
        <p14:creationId xmlns:p14="http://schemas.microsoft.com/office/powerpoint/2010/main" val="595440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40042"/>
            <a:ext cx="10515600" cy="929103"/>
          </a:xfrm>
        </p:spPr>
        <p:txBody>
          <a:bodyPr/>
          <a:lstStyle/>
          <a:p>
            <a:pPr eaLnBrk="1" hangingPunct="1"/>
            <a:r>
              <a:rPr lang="en-US" altLang="en-US" u="sng"/>
              <a:t>Not</a:t>
            </a:r>
            <a:r>
              <a:rPr lang="en-US" altLang="en-US"/>
              <a:t> Just Counting Loops</a:t>
            </a:r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378634"/>
            <a:ext cx="10515600" cy="4798329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Marlett" charset="2"/>
              <a:buNone/>
            </a:pPr>
            <a:r>
              <a:rPr lang="en-US" altLang="en-US" sz="2400">
                <a:latin typeface="Courier New" charset="0"/>
              </a:rPr>
              <a:t>// Second example from previous slide could be</a:t>
            </a:r>
          </a:p>
          <a:p>
            <a:pPr eaLnBrk="1" hangingPunct="1">
              <a:buFont typeface="Marlett" charset="2"/>
              <a:buNone/>
            </a:pPr>
            <a:r>
              <a:rPr lang="en-US" altLang="en-US" sz="2400">
                <a:latin typeface="Courier New" charset="0"/>
              </a:rPr>
              <a:t>// rewritten as follows:</a:t>
            </a:r>
          </a:p>
          <a:p>
            <a:pPr eaLnBrk="1" hangingPunct="1">
              <a:buFont typeface="Marlett" charset="2"/>
              <a:buNone/>
            </a:pPr>
            <a:r>
              <a:rPr lang="en-US" altLang="en-US" sz="2400">
                <a:latin typeface="Courier New" charset="0"/>
              </a:rPr>
              <a:t>int numThings = 0;</a:t>
            </a:r>
          </a:p>
          <a:p>
            <a:pPr eaLnBrk="1" hangingPunct="1">
              <a:buFont typeface="Marlett" charset="2"/>
              <a:buNone/>
            </a:pPr>
            <a:r>
              <a:rPr lang="en-US" altLang="en-US" sz="2400">
                <a:latin typeface="Courier New" charset="0"/>
              </a:rPr>
              <a:t>if( mat[r-1][c-1] ) numThings++;</a:t>
            </a:r>
          </a:p>
          <a:p>
            <a:pPr eaLnBrk="1" hangingPunct="1">
              <a:buFont typeface="Marlett" charset="2"/>
              <a:buNone/>
            </a:pPr>
            <a:r>
              <a:rPr lang="en-US" altLang="en-US" sz="2400">
                <a:latin typeface="Courier New" charset="0"/>
              </a:rPr>
              <a:t>if( mat[r-1][c] ) numThings++;</a:t>
            </a:r>
          </a:p>
          <a:p>
            <a:pPr eaLnBrk="1" hangingPunct="1">
              <a:buFont typeface="Marlett" charset="2"/>
              <a:buNone/>
            </a:pPr>
            <a:r>
              <a:rPr lang="en-US" altLang="en-US" sz="2400">
                <a:latin typeface="Courier New" charset="0"/>
              </a:rPr>
              <a:t>if( mat[r-1][c+1] ) numThings++;</a:t>
            </a:r>
          </a:p>
          <a:p>
            <a:pPr eaLnBrk="1" hangingPunct="1">
              <a:buFont typeface="Marlett" charset="2"/>
              <a:buNone/>
            </a:pPr>
            <a:r>
              <a:rPr lang="en-US" altLang="en-US" sz="2400">
                <a:latin typeface="Courier New" charset="0"/>
              </a:rPr>
              <a:t>if( mat[r][c-1] ) numThings++;</a:t>
            </a:r>
          </a:p>
          <a:p>
            <a:pPr eaLnBrk="1" hangingPunct="1">
              <a:buFont typeface="Marlett" charset="2"/>
              <a:buNone/>
            </a:pPr>
            <a:r>
              <a:rPr lang="en-US" altLang="en-US" sz="2400">
                <a:latin typeface="Courier New" charset="0"/>
              </a:rPr>
              <a:t>if( mat[r][c] ) numThings++;</a:t>
            </a:r>
          </a:p>
          <a:p>
            <a:pPr eaLnBrk="1" hangingPunct="1">
              <a:buFont typeface="Marlett" charset="2"/>
              <a:buNone/>
            </a:pPr>
            <a:r>
              <a:rPr lang="en-US" altLang="en-US" sz="2400">
                <a:latin typeface="Courier New" charset="0"/>
              </a:rPr>
              <a:t>if( mat[r][c+1] ) numThings++;</a:t>
            </a:r>
          </a:p>
          <a:p>
            <a:pPr eaLnBrk="1" hangingPunct="1">
              <a:buFont typeface="Marlett" charset="2"/>
              <a:buNone/>
            </a:pPr>
            <a:r>
              <a:rPr lang="en-US" altLang="en-US" sz="2400">
                <a:latin typeface="Courier New" charset="0"/>
              </a:rPr>
              <a:t>if( mat[r+1][c-1] ) numThings++;</a:t>
            </a:r>
          </a:p>
          <a:p>
            <a:pPr eaLnBrk="1" hangingPunct="1">
              <a:buFont typeface="Marlett" charset="2"/>
              <a:buNone/>
            </a:pPr>
            <a:r>
              <a:rPr lang="en-US" altLang="en-US" sz="2400">
                <a:latin typeface="Courier New" charset="0"/>
              </a:rPr>
              <a:t>if( mat[r+1][c] ) numThings++;</a:t>
            </a:r>
          </a:p>
          <a:p>
            <a:pPr eaLnBrk="1" hangingPunct="1">
              <a:buFont typeface="Marlett" charset="2"/>
              <a:buNone/>
            </a:pPr>
            <a:r>
              <a:rPr lang="en-US" altLang="en-US" sz="2400">
                <a:latin typeface="Courier New" charset="0"/>
              </a:rPr>
              <a:t>if( mat[r+1][c+1] ) numThings++;</a:t>
            </a:r>
          </a:p>
        </p:txBody>
      </p:sp>
    </p:spTree>
    <p:extLst>
      <p:ext uri="{BB962C8B-B14F-4D97-AF65-F5344CB8AC3E}">
        <p14:creationId xmlns:p14="http://schemas.microsoft.com/office/powerpoint/2010/main" val="61835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about Efficiency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Code is hard to analyze </a:t>
            </a:r>
            <a:r>
              <a:rPr lang="mr-IN"/>
              <a:t>–</a:t>
            </a:r>
            <a:r>
              <a:rPr lang="en-US"/>
              <a:t> we make these assumptions:</a:t>
            </a:r>
          </a:p>
          <a:p>
            <a:r>
              <a:rPr lang="en-US"/>
              <a:t>A single C statement takes a constant amount of time to execute</a:t>
            </a:r>
          </a:p>
          <a:p>
            <a:r>
              <a:rPr lang="en-US"/>
              <a:t>Function call's runtime: measured by total # of statements </a:t>
            </a:r>
          </a:p>
          <a:p>
            <a:r>
              <a:rPr lang="en-US"/>
              <a:t>The execution time of a sequence of statements equals the sum of their runtimes</a:t>
            </a:r>
          </a:p>
          <a:p>
            <a:r>
              <a:rPr lang="en-US"/>
              <a:t>if-else runtime: runtime of if test + runtime of chosen branch</a:t>
            </a:r>
          </a:p>
          <a:p>
            <a:pPr lvl="1"/>
            <a:r>
              <a:rPr lang="en-US"/>
              <a:t>in worst-case analysis, assume slowest branch is chosen</a:t>
            </a:r>
          </a:p>
          <a:p>
            <a:r>
              <a:rPr lang="en-US"/>
              <a:t>loop runtime: if loop repeats N times, N x (runtime of loop body)</a:t>
            </a:r>
          </a:p>
        </p:txBody>
      </p:sp>
    </p:spTree>
    <p:extLst>
      <p:ext uri="{BB962C8B-B14F-4D97-AF65-F5344CB8AC3E}">
        <p14:creationId xmlns:p14="http://schemas.microsoft.com/office/powerpoint/2010/main" val="813234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9701"/>
            <a:ext cx="10515600" cy="888999"/>
          </a:xfrm>
        </p:spPr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30300"/>
            <a:ext cx="10972800" cy="55245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Function returns range of values in array argument </a:t>
            </a:r>
            <a:r>
              <a:rPr lang="mr-IN"/>
              <a:t>–</a:t>
            </a:r>
            <a:r>
              <a:rPr lang="en-US"/>
              <a:t> the distance between the smallest and largest elements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Example: </a:t>
            </a:r>
            <a:r>
              <a:rPr lang="en-US">
                <a:latin typeface="Courier New" charset="0"/>
                <a:ea typeface="Courier New" charset="0"/>
                <a:cs typeface="Courier New" charset="0"/>
              </a:rPr>
              <a:t>h[] = {16, 29, 10, 4, 19, 6};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	   range(h, 6) </a:t>
            </a:r>
            <a:r>
              <a:rPr lang="en-US">
                <a:ea typeface="Courier New" charset="0"/>
                <a:cs typeface="Courier New" charset="0"/>
              </a:rPr>
              <a:t>returns 29-4 = 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int range(int nums[], int N)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int maxDiff = 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for(int i = 0; i &lt; N; i++)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   for(int j = 0; j &lt; N; j++)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      int diff = abs(nums[j] - nums[i]);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      if(diff &gt; maxDiff) maxDiff = diff;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return maxDiff;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14283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3201"/>
            <a:ext cx="10515600" cy="977899"/>
          </a:xfrm>
        </p:spPr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81100"/>
            <a:ext cx="12039600" cy="53467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>
                <a:ea typeface="Courier New" charset="0"/>
                <a:cs typeface="Courier New" charset="0"/>
              </a:rPr>
              <a:t>What is T(N)?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int range(int nums[], int N) {	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int maxDiff = 0;   			</a:t>
            </a:r>
            <a:r>
              <a:rPr lang="en-US" sz="2400">
                <a:ea typeface="Courier New" charset="0"/>
                <a:cs typeface="Courier New" charset="0"/>
              </a:rPr>
              <a:t>//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for(int i = 0; i &lt; N; i++) {	</a:t>
            </a:r>
            <a:r>
              <a:rPr lang="en-US" sz="2400">
                <a:ea typeface="Courier New" charset="0"/>
                <a:cs typeface="Courier New" charset="0"/>
              </a:rPr>
              <a:t>// 1 + (N+1) + 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   for(int j = 0; j &lt; N; j++) {	</a:t>
            </a:r>
            <a:r>
              <a:rPr lang="en-US" sz="2400">
                <a:ea typeface="Courier New" charset="0"/>
                <a:cs typeface="Courier New" charset="0"/>
              </a:rPr>
              <a:t>// N(1 + (N+1) + N)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      int diff = abs(nums[j] - nums[i]); </a:t>
            </a:r>
            <a:r>
              <a:rPr lang="en-US" sz="2400">
                <a:ea typeface="Courier New" charset="0"/>
                <a:cs typeface="Courier New" charset="0"/>
              </a:rPr>
              <a:t>// N</a:t>
            </a:r>
            <a:r>
              <a:rPr lang="en-US" sz="2400" baseline="30000">
                <a:ea typeface="Courier New" charset="0"/>
                <a:cs typeface="Courier New" charset="0"/>
              </a:rPr>
              <a:t>2</a:t>
            </a:r>
            <a:r>
              <a:rPr lang="en-US" sz="2400">
                <a:ea typeface="Courier New" charset="0"/>
                <a:cs typeface="Courier New" charset="0"/>
              </a:rPr>
              <a:t>(1)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      if(diff &gt; maxDiff) maxDiff = diff; </a:t>
            </a:r>
            <a:r>
              <a:rPr lang="en-US" sz="2400">
                <a:ea typeface="Courier New" charset="0"/>
                <a:cs typeface="Courier New" charset="0"/>
              </a:rPr>
              <a:t>// N</a:t>
            </a:r>
            <a:r>
              <a:rPr lang="en-US" sz="2400" baseline="30000">
                <a:ea typeface="Courier New" charset="0"/>
                <a:cs typeface="Courier New" charset="0"/>
              </a:rPr>
              <a:t>2</a:t>
            </a:r>
            <a:r>
              <a:rPr lang="en-US" sz="2400">
                <a:ea typeface="Courier New" charset="0"/>
                <a:cs typeface="Courier New" charset="0"/>
              </a:rPr>
              <a:t>(2) </a:t>
            </a:r>
            <a:r>
              <a:rPr lang="en-US" sz="2400">
                <a:latin typeface="Courier New" charset="0"/>
                <a:ea typeface="Courier New" charset="0"/>
                <a:cs typeface="Courier New" charset="0"/>
                <a:sym typeface="Wingdings"/>
              </a:rPr>
              <a:t> </a:t>
            </a:r>
            <a:r>
              <a:rPr lang="en-US" sz="2400">
                <a:ea typeface="Courier New" charset="0"/>
                <a:cs typeface="Courier New" charset="0"/>
                <a:sym typeface="Wingdings"/>
              </a:rPr>
              <a:t>worst case</a:t>
            </a:r>
            <a:endParaRPr lang="en-US" sz="2400"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return maxDiff; </a:t>
            </a:r>
            <a:r>
              <a:rPr lang="en-US" sz="2400">
                <a:ea typeface="Courier New" charset="0"/>
                <a:cs typeface="Courier New" charset="0"/>
              </a:rPr>
              <a:t>//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</a:t>
            </a:r>
            <a:r>
              <a:rPr lang="en-US" sz="2400"/>
              <a:t>T(N) = 3 + 2N + N(2N+2) + 3N</a:t>
            </a:r>
            <a:r>
              <a:rPr lang="en-US" sz="2400" baseline="30000"/>
              <a:t>2</a:t>
            </a:r>
            <a:r>
              <a:rPr lang="en-US" sz="2400"/>
              <a:t>+1 = 5N</a:t>
            </a:r>
            <a:r>
              <a:rPr lang="en-US" sz="2400" baseline="30000"/>
              <a:t>2</a:t>
            </a:r>
            <a:r>
              <a:rPr lang="en-US" sz="2400"/>
              <a:t> + 4N + 4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/>
              <a:t> Now: carry out the Big-O analysis</a:t>
            </a:r>
          </a:p>
        </p:txBody>
      </p:sp>
    </p:spTree>
    <p:extLst>
      <p:ext uri="{BB962C8B-B14F-4D97-AF65-F5344CB8AC3E}">
        <p14:creationId xmlns:p14="http://schemas.microsoft.com/office/powerpoint/2010/main" val="1805697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/>
              <a:t>Show: T(N) = </a:t>
            </a:r>
            <a:r>
              <a:rPr lang="en-US"/>
              <a:t>5N</a:t>
            </a:r>
            <a:r>
              <a:rPr lang="en-US" baseline="30000"/>
              <a:t>2</a:t>
            </a:r>
            <a:r>
              <a:rPr lang="en-US"/>
              <a:t> + 4N + 4 is O(N</a:t>
            </a:r>
            <a:r>
              <a:rPr lang="en-US" baseline="30000"/>
              <a:t>2</a:t>
            </a:r>
            <a:r>
              <a:rPr lang="en-US"/>
              <a:t>)</a:t>
            </a:r>
          </a:p>
          <a:p>
            <a:pPr marL="0" lvl="0" indent="0">
              <a:buNone/>
            </a:pPr>
            <a:r>
              <a:rPr lang="en-US" b="1"/>
              <a:t>Proof:</a:t>
            </a:r>
            <a:r>
              <a:rPr lang="en-US"/>
              <a:t> Let c = 13 and N</a:t>
            </a:r>
            <a:r>
              <a:rPr lang="en-US" baseline="-25000"/>
              <a:t>0</a:t>
            </a:r>
            <a:r>
              <a:rPr lang="en-US"/>
              <a:t> = 1. Whenever N &gt;= 1, </a:t>
            </a:r>
          </a:p>
          <a:p>
            <a:pPr marL="0" lvl="0" indent="0">
              <a:buNone/>
            </a:pPr>
            <a:r>
              <a:rPr lang="en-US"/>
              <a:t>T(N) = 5N</a:t>
            </a:r>
            <a:r>
              <a:rPr lang="en-US" baseline="30000"/>
              <a:t>2</a:t>
            </a:r>
            <a:r>
              <a:rPr lang="en-US"/>
              <a:t> + 4N + 4 &lt;= 5N</a:t>
            </a:r>
            <a:r>
              <a:rPr lang="en-US" baseline="30000"/>
              <a:t>2</a:t>
            </a:r>
            <a:r>
              <a:rPr lang="en-US"/>
              <a:t> + 4N</a:t>
            </a:r>
            <a:r>
              <a:rPr lang="en-US" baseline="30000"/>
              <a:t>2</a:t>
            </a:r>
            <a:r>
              <a:rPr lang="en-US"/>
              <a:t> + 4N</a:t>
            </a:r>
            <a:r>
              <a:rPr lang="en-US" baseline="30000"/>
              <a:t>2 </a:t>
            </a:r>
            <a:r>
              <a:rPr lang="en-US"/>
              <a:t>= 13N</a:t>
            </a:r>
            <a:r>
              <a:rPr lang="en-US" baseline="30000"/>
              <a:t>2</a:t>
            </a:r>
            <a:r>
              <a:rPr lang="en-US"/>
              <a:t>. </a:t>
            </a:r>
          </a:p>
          <a:p>
            <a:pPr marL="0" lvl="0" indent="0">
              <a:buNone/>
            </a:pPr>
            <a:r>
              <a:rPr lang="en-US"/>
              <a:t>Therefore, T(N) = O(N</a:t>
            </a:r>
            <a:r>
              <a:rPr lang="en-US" baseline="30000"/>
              <a:t>2</a:t>
            </a:r>
            <a:r>
              <a:rPr lang="en-US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1401666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501"/>
            <a:ext cx="10515600" cy="1130300"/>
          </a:xfrm>
        </p:spPr>
        <p:txBody>
          <a:bodyPr/>
          <a:lstStyle/>
          <a:p>
            <a:r>
              <a:rPr lang="en-US"/>
              <a:t>range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320802"/>
            <a:ext cx="11099800" cy="53085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Can improve it by not looking at each pair of numbers twice: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int range(int nums[], int N)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int maxDiff = 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for(int i = 0; i &lt; N; i++)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   for(int j = </a:t>
            </a:r>
            <a:r>
              <a:rPr lang="en-US" b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i+1</a:t>
            </a:r>
            <a:r>
              <a:rPr lang="en-US">
                <a:latin typeface="Courier New" charset="0"/>
                <a:ea typeface="Courier New" charset="0"/>
                <a:cs typeface="Courier New" charset="0"/>
              </a:rPr>
              <a:t>; j &lt; N; j++)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      int diff = abs(nums[j] - nums[i]);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      if(diff &gt; maxDiff) maxDiff = diff;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return maxDiff;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How many times does the inner loop execute?</a:t>
            </a:r>
          </a:p>
        </p:txBody>
      </p:sp>
    </p:spTree>
    <p:extLst>
      <p:ext uri="{BB962C8B-B14F-4D97-AF65-F5344CB8AC3E}">
        <p14:creationId xmlns:p14="http://schemas.microsoft.com/office/powerpoint/2010/main" val="1313174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range, version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" y="1825624"/>
            <a:ext cx="10883900" cy="47021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int range(int nums[], int N)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int max = nums[0];   // find max and min values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int min = max;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for(int i = 1; i &lt; N; i++)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   if(nums[i] &lt; min) min = nums[i];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   if(nums[i] &gt; max) max = nums[i];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return max </a:t>
            </a:r>
            <a:r>
              <a:rPr lang="mr-IN" sz="240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min;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Homework: What is T(N)? Do Big-O analysis (including proof.)</a:t>
            </a:r>
          </a:p>
        </p:txBody>
      </p:sp>
    </p:spTree>
    <p:extLst>
      <p:ext uri="{BB962C8B-B14F-4D97-AF65-F5344CB8AC3E}">
        <p14:creationId xmlns:p14="http://schemas.microsoft.com/office/powerpoint/2010/main" val="982501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"/>
            <a:ext cx="10515600" cy="111134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/>
              <a:t>the logarithm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012874"/>
            <a:ext cx="9571892" cy="5176911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Review from Dr. Math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3</a:t>
            </a:r>
            <a:r>
              <a:rPr lang="en-US" altLang="en-US" baseline="30000"/>
              <a:t>2</a:t>
            </a:r>
            <a:r>
              <a:rPr lang="en-US" altLang="en-US"/>
              <a:t> = 9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So log</a:t>
            </a:r>
            <a:r>
              <a:rPr lang="en-US" altLang="en-US" baseline="-25000"/>
              <a:t>3</a:t>
            </a:r>
            <a:r>
              <a:rPr lang="en-US" altLang="en-US"/>
              <a:t> 9 = 2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"The log to the base 3 of 9 is 2."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The way to think about log is: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"the log to the base x of y is the number you can raise x to to get y."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Say to yourself "The log is the exponent." (and say it over and over until you believe it.)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We work with base 2 logs often</a:t>
            </a:r>
          </a:p>
          <a:p>
            <a:pPr eaLnBrk="1" hangingPunct="1"/>
            <a:r>
              <a:rPr lang="en-US" altLang="en-US" sz="2400"/>
              <a:t>log</a:t>
            </a:r>
            <a:r>
              <a:rPr lang="en-US" altLang="en-US" sz="2400" baseline="-25000"/>
              <a:t>2</a:t>
            </a:r>
            <a:r>
              <a:rPr lang="en-US" altLang="en-US" sz="2400"/>
              <a:t> 32 = ?	      log</a:t>
            </a:r>
            <a:r>
              <a:rPr lang="en-US" altLang="en-US" sz="2400" baseline="-25000"/>
              <a:t>2</a:t>
            </a:r>
            <a:r>
              <a:rPr lang="en-US" altLang="en-US" sz="2400"/>
              <a:t> 8 = ?     log</a:t>
            </a:r>
            <a:r>
              <a:rPr lang="en-US" altLang="en-US" sz="2400" baseline="-25000"/>
              <a:t>2</a:t>
            </a:r>
            <a:r>
              <a:rPr lang="en-US" altLang="en-US" sz="2400"/>
              <a:t> 1024 = ?      log</a:t>
            </a:r>
            <a:r>
              <a:rPr lang="en-US" altLang="en-US" sz="2400" baseline="-25000"/>
              <a:t>10</a:t>
            </a:r>
            <a:r>
              <a:rPr lang="en-US" altLang="en-US" sz="2400"/>
              <a:t> 1000 = ?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lvl="1" eaLnBrk="1" hangingPunct="1">
              <a:lnSpc>
                <a:spcPct val="90000"/>
              </a:lnSpc>
            </a:pPr>
            <a:endParaRPr lang="en-US" altLang="en-US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094" y="249380"/>
            <a:ext cx="3147707" cy="250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9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Math Background: Logarithms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" y="1825624"/>
            <a:ext cx="10883900" cy="4803775"/>
          </a:xfrm>
        </p:spPr>
        <p:txBody>
          <a:bodyPr>
            <a:normAutofit lnSpcReduction="10000"/>
          </a:bodyPr>
          <a:lstStyle/>
          <a:p>
            <a:r>
              <a:rPr lang="en-US"/>
              <a:t>Definition: X</a:t>
            </a:r>
            <a:r>
              <a:rPr lang="en-US" baseline="30000"/>
              <a:t>A</a:t>
            </a:r>
            <a:r>
              <a:rPr lang="en-US"/>
              <a:t> = B if and only if log</a:t>
            </a:r>
            <a:r>
              <a:rPr lang="en-US" baseline="-25000"/>
              <a:t>X</a:t>
            </a:r>
            <a:r>
              <a:rPr lang="en-US"/>
              <a:t>B = A</a:t>
            </a:r>
          </a:p>
          <a:p>
            <a:r>
              <a:rPr lang="en-US"/>
              <a:t>Intuition: log</a:t>
            </a:r>
            <a:r>
              <a:rPr lang="en-US" baseline="-25000"/>
              <a:t>X</a:t>
            </a:r>
            <a:r>
              <a:rPr lang="en-US"/>
              <a:t>B is the power X must be raised to, to get B</a:t>
            </a:r>
          </a:p>
          <a:p>
            <a:r>
              <a:rPr lang="en-US"/>
              <a:t>In EE312: a log with no base means that the base is 2</a:t>
            </a:r>
          </a:p>
          <a:p>
            <a:r>
              <a:rPr lang="en-US"/>
              <a:t>Identities:</a:t>
            </a:r>
          </a:p>
          <a:p>
            <a:pPr lvl="1"/>
            <a:r>
              <a:rPr lang="en-US"/>
              <a:t>log(AB) = logA + logB</a:t>
            </a:r>
          </a:p>
          <a:p>
            <a:pPr lvl="1"/>
            <a:r>
              <a:rPr lang="en-US"/>
              <a:t>log(A/B) = logA </a:t>
            </a:r>
            <a:r>
              <a:rPr lang="mr-IN"/>
              <a:t>–</a:t>
            </a:r>
            <a:r>
              <a:rPr lang="en-US"/>
              <a:t> logB</a:t>
            </a:r>
          </a:p>
          <a:p>
            <a:pPr lvl="1"/>
            <a:r>
              <a:rPr lang="en-US"/>
              <a:t>log(A</a:t>
            </a:r>
            <a:r>
              <a:rPr lang="en-US" baseline="30000"/>
              <a:t>B</a:t>
            </a:r>
            <a:r>
              <a:rPr lang="en-US"/>
              <a:t>) = B logA</a:t>
            </a:r>
          </a:p>
          <a:p>
            <a:pPr lvl="1"/>
            <a:r>
              <a:rPr lang="en-US"/>
              <a:t>log</a:t>
            </a:r>
            <a:r>
              <a:rPr lang="en-US" baseline="-25000"/>
              <a:t>A</a:t>
            </a:r>
            <a:r>
              <a:rPr lang="en-US"/>
              <a:t>B = log</a:t>
            </a:r>
            <a:r>
              <a:rPr lang="en-US" baseline="-25000"/>
              <a:t>C</a:t>
            </a:r>
            <a:r>
              <a:rPr lang="en-US"/>
              <a:t>B/log</a:t>
            </a:r>
            <a:r>
              <a:rPr lang="en-US" baseline="-25000"/>
              <a:t>C</a:t>
            </a:r>
            <a:r>
              <a:rPr lang="en-US"/>
              <a:t>A</a:t>
            </a:r>
          </a:p>
          <a:p>
            <a:r>
              <a:rPr lang="en-US"/>
              <a:t>Example: log</a:t>
            </a:r>
            <a:r>
              <a:rPr lang="en-US" baseline="-25000"/>
              <a:t>4</a:t>
            </a:r>
            <a:r>
              <a:rPr lang="en-US"/>
              <a:t>32 = (log</a:t>
            </a:r>
            <a:r>
              <a:rPr lang="en-US" baseline="-25000"/>
              <a:t>2</a:t>
            </a:r>
            <a:r>
              <a:rPr lang="en-US"/>
              <a:t>32)/(log</a:t>
            </a:r>
            <a:r>
              <a:rPr lang="en-US" baseline="-25000"/>
              <a:t>2</a:t>
            </a:r>
            <a:r>
              <a:rPr lang="en-US"/>
              <a:t>4) = 5/2</a:t>
            </a:r>
          </a:p>
          <a:p>
            <a:r>
              <a:rPr lang="en-US"/>
              <a:t>Practically speaking: all log</a:t>
            </a:r>
            <a:r>
              <a:rPr lang="en-US" baseline="-25000"/>
              <a:t>c</a:t>
            </a:r>
            <a:r>
              <a:rPr lang="en-US"/>
              <a:t> is a constant multiple of log</a:t>
            </a:r>
            <a:r>
              <a:rPr lang="en-US" baseline="-25000"/>
              <a:t>2</a:t>
            </a:r>
            <a:r>
              <a:rPr lang="en-US"/>
              <a:t>, so we can always think of logs as equivalent to log</a:t>
            </a:r>
            <a:r>
              <a:rPr lang="en-US" baseline="-25000"/>
              <a:t>2</a:t>
            </a:r>
            <a:r>
              <a:rPr lang="en-US"/>
              <a:t> in Big-O analysis.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78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3018"/>
            <a:ext cx="10515600" cy="849179"/>
          </a:xfrm>
        </p:spPr>
        <p:txBody>
          <a:bodyPr/>
          <a:lstStyle/>
          <a:p>
            <a:pPr eaLnBrk="1" hangingPunct="1"/>
            <a:r>
              <a:rPr lang="en-US" altLang="en-US"/>
              <a:t>When Do Logarithms Occur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0151" y="1012873"/>
            <a:ext cx="10733649" cy="5300003"/>
          </a:xfrm>
        </p:spPr>
        <p:txBody>
          <a:bodyPr>
            <a:normAutofit lnSpcReduction="10000"/>
          </a:bodyPr>
          <a:lstStyle/>
          <a:p>
            <a:pPr eaLnBrk="1" hangingPunct="1">
              <a:buFont typeface="Marlett" pitchFamily="2" charset="2"/>
              <a:buChar char="8"/>
              <a:defRPr/>
            </a:pPr>
            <a:r>
              <a:rPr lang="en-US" dirty="0"/>
              <a:t>Algorithms tend to have a logarithmic term when they use a divide and conquer technique</a:t>
            </a:r>
          </a:p>
          <a:p>
            <a:pPr eaLnBrk="1" hangingPunct="1">
              <a:buFont typeface="Marlett" pitchFamily="2" charset="2"/>
              <a:buChar char="8"/>
              <a:defRPr/>
            </a:pPr>
            <a:r>
              <a:rPr lang="en-US" dirty="0"/>
              <a:t>the data set keeps getting divided by 2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Marlett" pitchFamily="2" charset="2"/>
              <a:buNone/>
              <a:defRPr/>
            </a:pPr>
            <a:r>
              <a:rPr lang="en-US" sz="2400" dirty="0">
                <a:latin typeface="Courier New" pitchFamily="49" charset="0"/>
              </a:rPr>
              <a:t>	</a:t>
            </a:r>
            <a:r>
              <a:rPr lang="en-US" sz="2400" dirty="0" err="1">
                <a:latin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</a:rPr>
              <a:t> </a:t>
            </a:r>
            <a:r>
              <a:rPr lang="en-US" sz="2400" dirty="0" err="1">
                <a:latin typeface="Courier New" pitchFamily="49" charset="0"/>
              </a:rPr>
              <a:t>foo</a:t>
            </a:r>
            <a:r>
              <a:rPr lang="en-US" sz="2400" dirty="0">
                <a:latin typeface="Courier New" pitchFamily="49" charset="0"/>
              </a:rPr>
              <a:t>(</a:t>
            </a:r>
            <a:r>
              <a:rPr lang="en-US" sz="2400" dirty="0" err="1">
                <a:latin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</a:rPr>
              <a:t> n) {</a:t>
            </a:r>
            <a:br>
              <a:rPr lang="en-US" sz="2400" dirty="0">
                <a:latin typeface="Courier New" pitchFamily="49" charset="0"/>
              </a:rPr>
            </a:br>
            <a:r>
              <a:rPr lang="en-US" sz="2400" dirty="0">
                <a:latin typeface="Courier New" pitchFamily="49" charset="0"/>
              </a:rPr>
              <a:t>    // pre: n &gt; 0</a:t>
            </a:r>
            <a:br>
              <a:rPr lang="en-US" sz="2400" dirty="0">
                <a:latin typeface="Courier New" pitchFamily="49" charset="0"/>
              </a:rPr>
            </a:br>
            <a:r>
              <a:rPr lang="en-US" sz="2400" dirty="0">
                <a:latin typeface="Courier New" pitchFamily="49" charset="0"/>
              </a:rPr>
              <a:t>    </a:t>
            </a:r>
            <a:r>
              <a:rPr lang="en-US" sz="2400" dirty="0" err="1">
                <a:latin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</a:rPr>
              <a:t> total = 0;</a:t>
            </a:r>
            <a:br>
              <a:rPr lang="en-US" sz="2400" dirty="0">
                <a:latin typeface="Courier New" pitchFamily="49" charset="0"/>
              </a:rPr>
            </a:br>
            <a:r>
              <a:rPr lang="en-US" sz="2400" dirty="0">
                <a:latin typeface="Courier New" pitchFamily="49" charset="0"/>
              </a:rPr>
              <a:t>    while( n &gt; 0 ) {</a:t>
            </a:r>
            <a:br>
              <a:rPr lang="en-US" sz="2400" dirty="0">
                <a:latin typeface="Courier New" pitchFamily="49" charset="0"/>
              </a:rPr>
            </a:br>
            <a:r>
              <a:rPr lang="en-US" sz="2400" dirty="0">
                <a:latin typeface="Courier New" pitchFamily="49" charset="0"/>
              </a:rPr>
              <a:t>	      n = n / 2;</a:t>
            </a:r>
            <a:br>
              <a:rPr lang="en-US" sz="2400" dirty="0">
                <a:latin typeface="Courier New" pitchFamily="49" charset="0"/>
              </a:rPr>
            </a:br>
            <a:r>
              <a:rPr lang="en-US" sz="2400" dirty="0">
                <a:latin typeface="Courier New" pitchFamily="49" charset="0"/>
              </a:rPr>
              <a:t>         total++;</a:t>
            </a:r>
            <a:br>
              <a:rPr lang="en-US" sz="2400" dirty="0">
                <a:latin typeface="Courier New" pitchFamily="49" charset="0"/>
              </a:rPr>
            </a:br>
            <a:r>
              <a:rPr lang="en-US" sz="2400" dirty="0">
                <a:latin typeface="Courier New" pitchFamily="49" charset="0"/>
              </a:rPr>
              <a:t>    }</a:t>
            </a:r>
            <a:br>
              <a:rPr lang="en-US" sz="2400" dirty="0">
                <a:latin typeface="Courier New" pitchFamily="49" charset="0"/>
              </a:rPr>
            </a:br>
            <a:r>
              <a:rPr lang="en-US" sz="2400" dirty="0">
                <a:latin typeface="Courier New" pitchFamily="49" charset="0"/>
              </a:rPr>
              <a:t>    return total;</a:t>
            </a:r>
            <a:br>
              <a:rPr lang="en-US" sz="2400" dirty="0">
                <a:latin typeface="Courier New" pitchFamily="49" charset="0"/>
              </a:rPr>
            </a:br>
            <a:r>
              <a:rPr lang="en-US" sz="2400" dirty="0">
                <a:latin typeface="Courier New" pitchFamily="49" charset="0"/>
              </a:rPr>
              <a:t>}</a:t>
            </a:r>
          </a:p>
          <a:p>
            <a:pPr eaLnBrk="1" hangingPunct="1">
              <a:buFont typeface="Marlett" pitchFamily="2" charset="2"/>
              <a:buChar char="8"/>
              <a:defRPr/>
            </a:pPr>
            <a:r>
              <a:rPr lang="en-US" sz="2400" dirty="0"/>
              <a:t>What is the order of the above code?</a:t>
            </a:r>
          </a:p>
          <a:p>
            <a:pPr marL="514350" indent="-514350">
              <a:buFont typeface="Marlett" pitchFamily="2" charset="2"/>
              <a:buAutoNum type="alphaUcPeriod"/>
              <a:defRPr/>
            </a:pPr>
            <a:r>
              <a:rPr lang="en-US" sz="2400" dirty="0"/>
              <a:t>O(1)		B.  O(</a:t>
            </a:r>
            <a:r>
              <a:rPr lang="en-US" sz="2400" dirty="0" err="1"/>
              <a:t>logN</a:t>
            </a:r>
            <a:r>
              <a:rPr lang="en-US" sz="2400" dirty="0"/>
              <a:t>)		C. O(N) 	</a:t>
            </a:r>
          </a:p>
          <a:p>
            <a:pPr marL="514350" indent="-514350">
              <a:buNone/>
              <a:defRPr/>
            </a:pPr>
            <a:r>
              <a:rPr lang="en-US" sz="2400" dirty="0"/>
              <a:t>D. O(</a:t>
            </a:r>
            <a:r>
              <a:rPr lang="en-US" sz="2400" dirty="0" err="1"/>
              <a:t>Nlog</a:t>
            </a:r>
            <a:r>
              <a:rPr lang="en-US" sz="2400" dirty="0"/>
              <a:t> N) 		E. O(N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 typeface="Marlett" pitchFamily="2" charset="2"/>
              <a:buNone/>
              <a:defRPr/>
            </a:pPr>
            <a:endParaRPr lang="en-US" sz="2400" dirty="0">
              <a:latin typeface="Courier New" pitchFamily="49" charset="0"/>
            </a:endParaRPr>
          </a:p>
        </p:txBody>
      </p:sp>
      <p:pic>
        <p:nvPicPr>
          <p:cNvPr id="4096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581" y="1674130"/>
            <a:ext cx="3067219" cy="3418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92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Informal technique first</a:t>
            </a:r>
          </a:p>
          <a:p>
            <a:r>
              <a:rPr lang="en-US"/>
              <a:t>Some simplifications:</a:t>
            </a:r>
          </a:p>
          <a:p>
            <a:pPr lvl="1"/>
            <a:r>
              <a:rPr lang="en-US" sz="2800"/>
              <a:t>viewing algorithms as programs</a:t>
            </a:r>
          </a:p>
          <a:p>
            <a:pPr lvl="1"/>
            <a:r>
              <a:rPr lang="en-US" sz="2800"/>
              <a:t>counting executable statements in program or function</a:t>
            </a:r>
          </a:p>
          <a:p>
            <a:pPr lvl="1"/>
            <a:r>
              <a:rPr lang="en-US" sz="2800"/>
              <a:t>finding number of statements as a function of the amount of data</a:t>
            </a:r>
          </a:p>
          <a:p>
            <a:pPr lvl="1"/>
            <a:r>
              <a:rPr lang="en-US" sz="2800"/>
              <a:t>focusing on the dominant term in the function</a:t>
            </a:r>
          </a:p>
        </p:txBody>
      </p:sp>
    </p:spTree>
    <p:extLst>
      <p:ext uri="{BB962C8B-B14F-4D97-AF65-F5344CB8AC3E}">
        <p14:creationId xmlns:p14="http://schemas.microsoft.com/office/powerpoint/2010/main" val="673123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501"/>
            <a:ext cx="10515600" cy="1054099"/>
          </a:xfrm>
        </p:spPr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0" y="1384300"/>
            <a:ext cx="11036300" cy="49403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int sum = 0;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for(int i = 1; i &lt;= N; i *=c)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sum++;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How many iterations of the loop?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Multiply by c each iteration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1, c, c</a:t>
            </a:r>
            <a:r>
              <a:rPr lang="en-US" baseline="30000"/>
              <a:t>2</a:t>
            </a:r>
            <a:r>
              <a:rPr lang="en-US"/>
              <a:t>, c</a:t>
            </a:r>
            <a:r>
              <a:rPr lang="en-US" baseline="30000"/>
              <a:t>3</a:t>
            </a:r>
            <a:r>
              <a:rPr lang="en-US"/>
              <a:t>, ..., c</a:t>
            </a:r>
            <a:r>
              <a:rPr lang="en-US" baseline="30000"/>
              <a:t>k</a:t>
            </a:r>
            <a:r>
              <a:rPr lang="en-US"/>
              <a:t> = 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Number of iterations: k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c</a:t>
            </a:r>
            <a:r>
              <a:rPr lang="en-US" baseline="30000"/>
              <a:t>k</a:t>
            </a:r>
            <a:r>
              <a:rPr lang="en-US"/>
              <a:t> = N </a:t>
            </a:r>
            <a:r>
              <a:rPr lang="en-US">
                <a:sym typeface="Wingdings"/>
              </a:rPr>
              <a:t> log</a:t>
            </a:r>
            <a:r>
              <a:rPr lang="en-US" baseline="-25000">
                <a:sym typeface="Wingdings"/>
              </a:rPr>
              <a:t>c</a:t>
            </a:r>
            <a:r>
              <a:rPr lang="en-US">
                <a:sym typeface="Wingdings"/>
              </a:rPr>
              <a:t>c</a:t>
            </a:r>
            <a:r>
              <a:rPr lang="en-US" baseline="30000">
                <a:sym typeface="Wingdings"/>
              </a:rPr>
              <a:t>k</a:t>
            </a:r>
            <a:r>
              <a:rPr lang="en-US">
                <a:sym typeface="Wingdings"/>
              </a:rPr>
              <a:t> = log</a:t>
            </a:r>
            <a:r>
              <a:rPr lang="en-US" baseline="-25000">
                <a:sym typeface="Wingdings"/>
              </a:rPr>
              <a:t>c</a:t>
            </a:r>
            <a:r>
              <a:rPr lang="en-US">
                <a:sym typeface="Wingdings"/>
              </a:rPr>
              <a:t>N  k = log</a:t>
            </a:r>
            <a:r>
              <a:rPr lang="en-US" baseline="-25000">
                <a:sym typeface="Wingdings"/>
              </a:rPr>
              <a:t>c</a:t>
            </a:r>
            <a:r>
              <a:rPr lang="en-US">
                <a:sym typeface="Wingdings"/>
              </a:rPr>
              <a:t>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>
                <a:sym typeface="Wingdings"/>
              </a:rPr>
              <a:t>Runtime is O(logN)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88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Useful Proportion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Since F(N) characterizes the running time of an algorithm the following proportion should hold true:</a:t>
            </a:r>
          </a:p>
          <a:p>
            <a:pPr eaLnBrk="1" hangingPunct="1">
              <a:buFont typeface="Marlett" charset="2"/>
              <a:buNone/>
            </a:pPr>
            <a:r>
              <a:rPr lang="en-US" altLang="en-US"/>
              <a:t>F(N</a:t>
            </a:r>
            <a:r>
              <a:rPr lang="en-US" altLang="en-US" baseline="-25000"/>
              <a:t>0</a:t>
            </a:r>
            <a:r>
              <a:rPr lang="en-US" altLang="en-US"/>
              <a:t>) / F(N</a:t>
            </a:r>
            <a:r>
              <a:rPr lang="en-US" altLang="en-US" baseline="-25000"/>
              <a:t>1</a:t>
            </a:r>
            <a:r>
              <a:rPr lang="en-US" altLang="en-US"/>
              <a:t>) ~= time</a:t>
            </a:r>
            <a:r>
              <a:rPr lang="en-US" altLang="en-US" baseline="-25000"/>
              <a:t>0</a:t>
            </a:r>
            <a:r>
              <a:rPr lang="en-US" altLang="en-US"/>
              <a:t> / time</a:t>
            </a:r>
            <a:r>
              <a:rPr lang="en-US" altLang="en-US" baseline="-25000"/>
              <a:t>1</a:t>
            </a:r>
          </a:p>
          <a:p>
            <a:pPr eaLnBrk="1" hangingPunct="1"/>
            <a:r>
              <a:rPr lang="en-US" altLang="en-US"/>
              <a:t>An algorithm that is O(N</a:t>
            </a:r>
            <a:r>
              <a:rPr lang="en-US" altLang="en-US" baseline="30000"/>
              <a:t>2</a:t>
            </a:r>
            <a:r>
              <a:rPr lang="en-US" altLang="en-US"/>
              <a:t>) takes 3 seconds to run given 10,000 pieces of data. </a:t>
            </a:r>
          </a:p>
          <a:p>
            <a:pPr lvl="1" eaLnBrk="1" hangingPunct="1"/>
            <a:r>
              <a:rPr lang="en-US" altLang="en-US"/>
              <a:t>How long do you expect it to take when there are 30,000 pieces of data?</a:t>
            </a:r>
          </a:p>
        </p:txBody>
      </p:sp>
    </p:spTree>
    <p:extLst>
      <p:ext uri="{BB962C8B-B14F-4D97-AF65-F5344CB8AC3E}">
        <p14:creationId xmlns:p14="http://schemas.microsoft.com/office/powerpoint/2010/main" val="30373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901"/>
            <a:ext cx="10515600" cy="1155700"/>
          </a:xfrm>
        </p:spPr>
        <p:txBody>
          <a:bodyPr/>
          <a:lstStyle/>
          <a:p>
            <a:r>
              <a:rPr lang="en-US"/>
              <a:t>Proportion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44601"/>
            <a:ext cx="10947400" cy="4932362"/>
          </a:xfrm>
        </p:spPr>
        <p:txBody>
          <a:bodyPr/>
          <a:lstStyle/>
          <a:p>
            <a:r>
              <a:rPr lang="en-US"/>
              <a:t>A function is O(N). It takes 2 seconds for the function to run when N=1,000,000. What is the expected time in seconds for the function to run when N=5,000,000?</a:t>
            </a:r>
          </a:p>
          <a:p>
            <a:endParaRPr lang="en-US"/>
          </a:p>
          <a:p>
            <a:r>
              <a:rPr lang="en-US"/>
              <a:t>A function is O(NlogN). It takes 1 second for the function to run when N=1,000. What is the expected time in seconds for the function to run when N=1,000,000?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Recall: log(x</a:t>
            </a:r>
            <a:r>
              <a:rPr lang="en-US" baseline="30000"/>
              <a:t>y</a:t>
            </a:r>
            <a:r>
              <a:rPr lang="en-US"/>
              <a:t>) = ylog(x)</a:t>
            </a:r>
          </a:p>
        </p:txBody>
      </p:sp>
    </p:spTree>
    <p:extLst>
      <p:ext uri="{BB962C8B-B14F-4D97-AF65-F5344CB8AC3E}">
        <p14:creationId xmlns:p14="http://schemas.microsoft.com/office/powerpoint/2010/main" val="1218994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1136074"/>
          </a:xfrm>
        </p:spPr>
        <p:txBody>
          <a:bodyPr/>
          <a:lstStyle/>
          <a:p>
            <a:r>
              <a:rPr lang="en-US"/>
              <a:t>Big-O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636" y="1440873"/>
            <a:ext cx="10938164" cy="4736090"/>
          </a:xfrm>
        </p:spPr>
        <p:txBody>
          <a:bodyPr/>
          <a:lstStyle/>
          <a:p>
            <a:r>
              <a:rPr lang="en-US"/>
              <a:t>Often useful to discuss different cases for an algorithm</a:t>
            </a:r>
          </a:p>
          <a:p>
            <a:r>
              <a:rPr lang="en-US"/>
              <a:t>Best case: what is the best we can hope for?</a:t>
            </a:r>
          </a:p>
          <a:p>
            <a:pPr lvl="1"/>
            <a:r>
              <a:rPr lang="en-US"/>
              <a:t>Ex: Searching for an integer k in a list of N integers </a:t>
            </a:r>
            <a:r>
              <a:rPr lang="mr-IN"/>
              <a:t>–</a:t>
            </a:r>
            <a:r>
              <a:rPr lang="en-US"/>
              <a:t> k equals 1</a:t>
            </a:r>
            <a:r>
              <a:rPr lang="en-US" baseline="30000"/>
              <a:t>st</a:t>
            </a:r>
            <a:r>
              <a:rPr lang="en-US"/>
              <a:t> list element we compare it to</a:t>
            </a:r>
          </a:p>
          <a:p>
            <a:pPr lvl="1"/>
            <a:r>
              <a:rPr lang="en-US"/>
              <a:t>Least interesting case</a:t>
            </a:r>
          </a:p>
          <a:p>
            <a:r>
              <a:rPr lang="en-US"/>
              <a:t>Average case (aka expected running time): what usually happens?</a:t>
            </a:r>
          </a:p>
          <a:p>
            <a:r>
              <a:rPr lang="en-US"/>
              <a:t>Worst case: what is the worst we can expect?</a:t>
            </a:r>
          </a:p>
          <a:p>
            <a:pPr lvl="1"/>
            <a:r>
              <a:rPr lang="en-US"/>
              <a:t>Ex: Must compare search key to every list element before finding it</a:t>
            </a:r>
          </a:p>
        </p:txBody>
      </p:sp>
    </p:spTree>
    <p:extLst>
      <p:ext uri="{BB962C8B-B14F-4D97-AF65-F5344CB8AC3E}">
        <p14:creationId xmlns:p14="http://schemas.microsoft.com/office/powerpoint/2010/main" val="1488121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24691"/>
            <a:ext cx="10515600" cy="1205345"/>
          </a:xfrm>
        </p:spPr>
        <p:txBody>
          <a:bodyPr/>
          <a:lstStyle/>
          <a:p>
            <a:pPr eaLnBrk="1" hangingPunct="1"/>
            <a:r>
              <a:rPr lang="en-US" altLang="en-US"/>
              <a:t>Best, Average, Worst Case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54727"/>
            <a:ext cx="10515600" cy="472223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To Determine the best, average, and worst case Big O we must make assumptions about the data set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Best case -&gt; what are the properties of the data set that will lead to the fewest number of executable statements (steps in the algorithm)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Worst case -&gt; what are the properties of the data set that will lead to the largest number of executable statements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Average case -&gt; Usually this means assuming the data is randomly distributed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or if I ran the algorithm a large number of times with different sets of data what would the average amount of work be for those runs?</a:t>
            </a:r>
          </a:p>
        </p:txBody>
      </p:sp>
    </p:spTree>
    <p:extLst>
      <p:ext uri="{BB962C8B-B14F-4D97-AF65-F5344CB8AC3E}">
        <p14:creationId xmlns:p14="http://schemas.microsoft.com/office/powerpoint/2010/main" val="71708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49926"/>
          </a:xfrm>
        </p:spPr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527" y="1413164"/>
            <a:ext cx="11118273" cy="476379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double minimum(int N, double values[])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double minVal = values[0];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for(int i = 1; i &lt; N; i++)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    if(values[i] &lt; minVal)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       minVal = values[i];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return minVal;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T(N)? F(N)? Big-O? Best case? Worst case? Average case?</a:t>
            </a:r>
          </a:p>
        </p:txBody>
      </p:sp>
    </p:spTree>
    <p:extLst>
      <p:ext uri="{BB962C8B-B14F-4D97-AF65-F5344CB8AC3E}">
        <p14:creationId xmlns:p14="http://schemas.microsoft.com/office/powerpoint/2010/main" val="310085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 of Dominance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Look at an extreme example. Assume the actual  number as a function of the amount of data is:</a:t>
            </a:r>
          </a:p>
          <a:p>
            <a:pPr eaLnBrk="1" hangingPunct="1">
              <a:buFont typeface="Marlett" charset="2"/>
              <a:buNone/>
            </a:pPr>
            <a:r>
              <a:rPr lang="en-US" altLang="en-US"/>
              <a:t>		N</a:t>
            </a:r>
            <a:r>
              <a:rPr lang="en-US" altLang="en-US" baseline="30000"/>
              <a:t>2</a:t>
            </a:r>
            <a:r>
              <a:rPr lang="en-US" altLang="en-US"/>
              <a:t>/10000 + 2Nlog</a:t>
            </a:r>
            <a:r>
              <a:rPr lang="en-US" altLang="en-US" baseline="-25000"/>
              <a:t>10</a:t>
            </a:r>
            <a:r>
              <a:rPr lang="en-US" altLang="en-US"/>
              <a:t> N+ 100000</a:t>
            </a:r>
          </a:p>
          <a:p>
            <a:pPr eaLnBrk="1" hangingPunct="1"/>
            <a:r>
              <a:rPr lang="en-US" altLang="en-US"/>
              <a:t>Is it plausible to say the N</a:t>
            </a:r>
            <a:r>
              <a:rPr lang="en-US" altLang="en-US" baseline="30000"/>
              <a:t>2</a:t>
            </a:r>
            <a:r>
              <a:rPr lang="en-US" altLang="en-US"/>
              <a:t> term dominates even though it is divided by 10000 and that the algorithm is O(N</a:t>
            </a:r>
            <a:r>
              <a:rPr lang="en-US" altLang="en-US" baseline="30000"/>
              <a:t>2</a:t>
            </a:r>
            <a:r>
              <a:rPr lang="en-US" altLang="en-US"/>
              <a:t>)?</a:t>
            </a:r>
          </a:p>
          <a:p>
            <a:pPr eaLnBrk="1" hangingPunct="1"/>
            <a:r>
              <a:rPr lang="en-US" altLang="en-US"/>
              <a:t>What if we separate the equation into (N</a:t>
            </a:r>
            <a:r>
              <a:rPr lang="en-US" altLang="en-US" baseline="30000"/>
              <a:t>2</a:t>
            </a:r>
            <a:r>
              <a:rPr lang="en-US" altLang="en-US"/>
              <a:t>/10000) and (2N log</a:t>
            </a:r>
            <a:r>
              <a:rPr lang="en-US" altLang="en-US" baseline="-25000"/>
              <a:t>10</a:t>
            </a:r>
            <a:r>
              <a:rPr lang="en-US" altLang="en-US"/>
              <a:t> N + 100000) and graph the results.</a:t>
            </a:r>
          </a:p>
        </p:txBody>
      </p:sp>
    </p:spTree>
    <p:extLst>
      <p:ext uri="{BB962C8B-B14F-4D97-AF65-F5344CB8AC3E}">
        <p14:creationId xmlns:p14="http://schemas.microsoft.com/office/powerpoint/2010/main" val="61566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57163"/>
            <a:ext cx="10515600" cy="520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Summing Execution Times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037" y="1714789"/>
            <a:ext cx="10515600" cy="4351338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For large values of N the N</a:t>
            </a:r>
            <a:r>
              <a:rPr lang="en-US" altLang="en-US" baseline="30000"/>
              <a:t>2</a:t>
            </a:r>
            <a:r>
              <a:rPr lang="en-US" altLang="en-US"/>
              <a:t> term dominates so the algorithm is O(N</a:t>
            </a:r>
            <a:r>
              <a:rPr lang="en-US" altLang="en-US" baseline="30000"/>
              <a:t>2</a:t>
            </a:r>
            <a:r>
              <a:rPr lang="en-US" altLang="en-US"/>
              <a:t>) </a:t>
            </a:r>
          </a:p>
        </p:txBody>
      </p:sp>
      <p:pic>
        <p:nvPicPr>
          <p:cNvPr id="52230" name="Picture 4" descr="graph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857250"/>
            <a:ext cx="5562600" cy="359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1" name="Text Box 5"/>
          <p:cNvSpPr txBox="1">
            <a:spLocks noChangeArrowheads="1"/>
          </p:cNvSpPr>
          <p:nvPr/>
        </p:nvSpPr>
        <p:spPr bwMode="auto">
          <a:xfrm>
            <a:off x="7315200" y="1608138"/>
            <a:ext cx="2992438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Marlett" charset="2"/>
              <a:buChar char="8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buFont typeface="Marlett" charset="2"/>
              <a:buNone/>
            </a:pPr>
            <a:r>
              <a:rPr lang="en-US" altLang="en-US" sz="2400">
                <a:solidFill>
                  <a:srgbClr val="C00000"/>
                </a:solidFill>
              </a:rPr>
              <a:t>red line is </a:t>
            </a:r>
            <a:br>
              <a:rPr lang="en-US" altLang="en-US" sz="2400">
                <a:solidFill>
                  <a:srgbClr val="C00000"/>
                </a:solidFill>
              </a:rPr>
            </a:br>
            <a:r>
              <a:rPr lang="en-US" altLang="en-US" sz="2400">
                <a:solidFill>
                  <a:srgbClr val="C00000"/>
                </a:solidFill>
              </a:rPr>
              <a:t>2Nlog10 N + 100000</a:t>
            </a:r>
          </a:p>
        </p:txBody>
      </p:sp>
      <p:sp>
        <p:nvSpPr>
          <p:cNvPr id="52232" name="Text Box 6"/>
          <p:cNvSpPr txBox="1">
            <a:spLocks noChangeArrowheads="1"/>
          </p:cNvSpPr>
          <p:nvPr/>
        </p:nvSpPr>
        <p:spPr bwMode="auto">
          <a:xfrm>
            <a:off x="6400801" y="2713038"/>
            <a:ext cx="171132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Marlett" charset="2"/>
              <a:buChar char="8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buFont typeface="Marlett" charset="2"/>
              <a:buNone/>
            </a:pPr>
            <a:r>
              <a:rPr lang="en-US" altLang="en-US" sz="2400">
                <a:solidFill>
                  <a:srgbClr val="0070C0"/>
                </a:solidFill>
              </a:rPr>
              <a:t>blue line is </a:t>
            </a:r>
            <a:br>
              <a:rPr lang="en-US" altLang="en-US" sz="2400">
                <a:solidFill>
                  <a:srgbClr val="0070C0"/>
                </a:solidFill>
              </a:rPr>
            </a:br>
            <a:r>
              <a:rPr lang="en-US" altLang="en-US" sz="2400">
                <a:solidFill>
                  <a:srgbClr val="0070C0"/>
                </a:solidFill>
              </a:rPr>
              <a:t> N</a:t>
            </a:r>
            <a:r>
              <a:rPr lang="en-US" altLang="en-US" sz="2400" baseline="30000">
                <a:solidFill>
                  <a:srgbClr val="0070C0"/>
                </a:solidFill>
              </a:rPr>
              <a:t>2</a:t>
            </a:r>
            <a:r>
              <a:rPr lang="en-US" altLang="en-US" sz="2400">
                <a:solidFill>
                  <a:srgbClr val="0070C0"/>
                </a:solidFill>
              </a:rPr>
              <a:t>/10000</a:t>
            </a:r>
          </a:p>
        </p:txBody>
      </p:sp>
    </p:spTree>
    <p:extLst>
      <p:ext uri="{BB962C8B-B14F-4D97-AF65-F5344CB8AC3E}">
        <p14:creationId xmlns:p14="http://schemas.microsoft.com/office/powerpoint/2010/main" val="34296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Comparing Complexity Classes</a:t>
            </a:r>
          </a:p>
        </p:txBody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Assume we have a problem</a:t>
            </a:r>
          </a:p>
          <a:p>
            <a:pPr eaLnBrk="1" hangingPunct="1"/>
            <a:r>
              <a:rPr lang="en-US" altLang="en-US"/>
              <a:t>Algorithm A solves the problem correctly and is O(N</a:t>
            </a:r>
            <a:r>
              <a:rPr lang="en-US" altLang="en-US" baseline="30000"/>
              <a:t>2</a:t>
            </a:r>
            <a:r>
              <a:rPr lang="en-US" altLang="en-US"/>
              <a:t>)</a:t>
            </a:r>
          </a:p>
          <a:p>
            <a:pPr eaLnBrk="1" hangingPunct="1"/>
            <a:r>
              <a:rPr lang="en-US" altLang="en-US"/>
              <a:t>Algorithm B solves the same problem correctly and is O(Nlog</a:t>
            </a:r>
            <a:r>
              <a:rPr lang="en-US" altLang="en-US" baseline="-25000"/>
              <a:t>2</a:t>
            </a:r>
            <a:r>
              <a:rPr lang="en-US" altLang="en-US"/>
              <a:t>N)</a:t>
            </a:r>
          </a:p>
          <a:p>
            <a:pPr eaLnBrk="1" hangingPunct="1"/>
            <a:r>
              <a:rPr lang="en-US" altLang="en-US"/>
              <a:t>Which algorithm is faster?</a:t>
            </a:r>
          </a:p>
          <a:p>
            <a:pPr eaLnBrk="1" hangingPunct="1"/>
            <a:r>
              <a:rPr lang="en-US" altLang="en-US"/>
              <a:t>One of the assumptions of Big O is that the data set is large.</a:t>
            </a:r>
          </a:p>
          <a:p>
            <a:pPr eaLnBrk="1" hangingPunct="1"/>
            <a:r>
              <a:rPr lang="en-US" altLang="en-US"/>
              <a:t>The complexity classes should be accurate tools if this is true</a:t>
            </a:r>
          </a:p>
        </p:txBody>
      </p:sp>
    </p:spTree>
    <p:extLst>
      <p:ext uri="{BB962C8B-B14F-4D97-AF65-F5344CB8AC3E}">
        <p14:creationId xmlns:p14="http://schemas.microsoft.com/office/powerpoint/2010/main" val="136479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2551"/>
            <a:ext cx="10515600" cy="83978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/>
              <a:t>Running Times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039091"/>
            <a:ext cx="10515600" cy="4539385"/>
          </a:xfrm>
        </p:spPr>
        <p:txBody>
          <a:bodyPr/>
          <a:lstStyle/>
          <a:p>
            <a:pPr eaLnBrk="1" hangingPunct="1"/>
            <a:r>
              <a:rPr lang="en-US" altLang="en-US"/>
              <a:t>Assume N = 100,000 and processor speed is 1,000,000,000 operations per second</a:t>
            </a:r>
          </a:p>
        </p:txBody>
      </p:sp>
      <p:graphicFrame>
        <p:nvGraphicFramePr>
          <p:cNvPr id="78852" name="Group 4"/>
          <p:cNvGraphicFramePr>
            <a:graphicFrameLocks noGrp="1"/>
          </p:cNvGraphicFramePr>
          <p:nvPr/>
        </p:nvGraphicFramePr>
        <p:xfrm>
          <a:off x="3124200" y="2066925"/>
          <a:ext cx="5943600" cy="3962400"/>
        </p:xfrm>
        <a:graphic>
          <a:graphicData uri="http://schemas.openxmlformats.org/drawingml/2006/table">
            <a:tbl>
              <a:tblPr/>
              <a:tblGrid>
                <a:gridCol w="2971800"/>
                <a:gridCol w="2971800"/>
              </a:tblGrid>
              <a:tr h="338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Marlett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Marlett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Marlett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Marlett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Running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Marlett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Marlett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alt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Marlett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Marlett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3.2 x 10</a:t>
                      </a:r>
                      <a:r>
                        <a:rPr kumimoji="0" lang="en-US" alt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30,086 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years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Marlett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Marlett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r>
                        <a:rPr kumimoji="0" lang="en-US" alt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Marlett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Marlett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3171 years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Marlett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Marlett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r>
                        <a:rPr kumimoji="0" lang="en-US" alt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Marlett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Marlett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11.6 days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Marlett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Marlett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r>
                        <a:rPr kumimoji="0" lang="en-US" alt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Marlett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Marlett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 seconds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Marlett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Marlett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   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Marlett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Marlett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0.032 seconds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Marlett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Marlett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log 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Marlett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Marlett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0.0017 seconds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Marlett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Marlett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Marlett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Marlett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0.0001 seconds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Marlett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Marlett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Marlett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Marlett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3.2 x 10</a:t>
                      </a:r>
                      <a:r>
                        <a:rPr kumimoji="0" lang="en-US" alt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-7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seconds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Marlett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Marlett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log 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Marlett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Marlett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1.2 x 10</a:t>
                      </a:r>
                      <a:r>
                        <a:rPr kumimoji="0" lang="en-US" altLang="en-US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-8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seconds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4313" name="Line 39"/>
          <p:cNvSpPr>
            <a:spLocks noChangeShapeType="1"/>
          </p:cNvSpPr>
          <p:nvPr/>
        </p:nvSpPr>
        <p:spPr bwMode="auto">
          <a:xfrm flipV="1">
            <a:off x="3430588" y="3798888"/>
            <a:ext cx="15240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14" name="Line 40"/>
          <p:cNvSpPr>
            <a:spLocks noChangeShapeType="1"/>
          </p:cNvSpPr>
          <p:nvPr/>
        </p:nvSpPr>
        <p:spPr bwMode="auto">
          <a:xfrm flipV="1">
            <a:off x="3430588" y="4114800"/>
            <a:ext cx="76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15" name="Line 41"/>
          <p:cNvSpPr>
            <a:spLocks noChangeShapeType="1"/>
          </p:cNvSpPr>
          <p:nvPr/>
        </p:nvSpPr>
        <p:spPr bwMode="auto">
          <a:xfrm>
            <a:off x="3505201" y="4114800"/>
            <a:ext cx="841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16" name="Line 42"/>
          <p:cNvSpPr>
            <a:spLocks noChangeShapeType="1"/>
          </p:cNvSpPr>
          <p:nvPr/>
        </p:nvSpPr>
        <p:spPr bwMode="auto">
          <a:xfrm>
            <a:off x="3354388" y="42672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17" name="Line 43"/>
          <p:cNvSpPr>
            <a:spLocks noChangeShapeType="1"/>
          </p:cNvSpPr>
          <p:nvPr/>
        </p:nvSpPr>
        <p:spPr bwMode="auto">
          <a:xfrm flipV="1">
            <a:off x="3276600" y="5334000"/>
            <a:ext cx="15240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18" name="Line 44"/>
          <p:cNvSpPr>
            <a:spLocks noChangeShapeType="1"/>
          </p:cNvSpPr>
          <p:nvPr/>
        </p:nvSpPr>
        <p:spPr bwMode="auto">
          <a:xfrm flipV="1">
            <a:off x="3276600" y="5257800"/>
            <a:ext cx="76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19" name="Line 45"/>
          <p:cNvSpPr>
            <a:spLocks noChangeShapeType="1"/>
          </p:cNvSpPr>
          <p:nvPr/>
        </p:nvSpPr>
        <p:spPr bwMode="auto">
          <a:xfrm>
            <a:off x="3348039" y="5259388"/>
            <a:ext cx="841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20" name="Line 46"/>
          <p:cNvSpPr>
            <a:spLocks noChangeShapeType="1"/>
          </p:cNvSpPr>
          <p:nvPr/>
        </p:nvSpPr>
        <p:spPr bwMode="auto">
          <a:xfrm>
            <a:off x="3200400" y="5410200"/>
            <a:ext cx="76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6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Counting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int x;  // one statement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x = 5; // one statement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int y = x + 3 % 7 *x/n;  // one statement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x++; // one statement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bool p = x &lt; y &amp;&amp; y % 2 == 0 || z &gt;= y * x; // one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int list[100] = {0};  // 100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list[0] = x*x + y*y;  // one</a:t>
            </a:r>
          </a:p>
        </p:txBody>
      </p:sp>
    </p:spTree>
    <p:extLst>
      <p:ext uri="{BB962C8B-B14F-4D97-AF65-F5344CB8AC3E}">
        <p14:creationId xmlns:p14="http://schemas.microsoft.com/office/powerpoint/2010/main" val="82113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12725"/>
            <a:ext cx="10515600" cy="701675"/>
          </a:xfrm>
        </p:spPr>
        <p:txBody>
          <a:bodyPr/>
          <a:lstStyle/>
          <a:p>
            <a:pPr eaLnBrk="1" hangingPunct="1"/>
            <a:r>
              <a:rPr lang="en-US" altLang="en-US" sz="3600"/>
              <a:t>Formal Definition of Big-O (repeated)</a:t>
            </a:r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5635" y="1343025"/>
            <a:ext cx="11568547" cy="4946939"/>
          </a:xfrm>
        </p:spPr>
        <p:txBody>
          <a:bodyPr/>
          <a:lstStyle/>
          <a:p>
            <a:pPr eaLnBrk="1" hangingPunct="1"/>
            <a:r>
              <a:rPr lang="en-US" altLang="en-US"/>
              <a:t>T(N) is O( F(N) ) if there are positive constants c and N</a:t>
            </a:r>
            <a:r>
              <a:rPr lang="en-US" altLang="en-US" baseline="-25000"/>
              <a:t>0</a:t>
            </a:r>
            <a:r>
              <a:rPr lang="en-US" altLang="en-US"/>
              <a:t> such that T(N) </a:t>
            </a:r>
            <a:r>
              <a:rPr lang="en-US" altLang="en-US" u="sng"/>
              <a:t>&lt;</a:t>
            </a:r>
            <a:r>
              <a:rPr lang="en-US" altLang="en-US"/>
              <a:t> cF(N) when N </a:t>
            </a:r>
            <a:r>
              <a:rPr lang="en-US" altLang="en-US" u="sng"/>
              <a:t>&gt;</a:t>
            </a:r>
            <a:r>
              <a:rPr lang="en-US" altLang="en-US"/>
              <a:t> N</a:t>
            </a:r>
            <a:r>
              <a:rPr lang="en-US" altLang="en-US" baseline="-25000"/>
              <a:t>0 </a:t>
            </a:r>
          </a:p>
          <a:p>
            <a:pPr lvl="1" eaLnBrk="1" hangingPunct="1"/>
            <a:r>
              <a:rPr lang="en-US" altLang="en-US" sz="2800"/>
              <a:t>N is the size of the data set the algorithm works on</a:t>
            </a:r>
          </a:p>
          <a:p>
            <a:pPr lvl="1" eaLnBrk="1" hangingPunct="1"/>
            <a:r>
              <a:rPr lang="en-US" altLang="en-US" sz="2800"/>
              <a:t>T(N) is a function that characterizes the </a:t>
            </a:r>
            <a:r>
              <a:rPr lang="en-US" altLang="en-US" sz="2800" i="1"/>
              <a:t>actual</a:t>
            </a:r>
            <a:r>
              <a:rPr lang="en-US" altLang="en-US" sz="2800"/>
              <a:t> running time of the algorithm</a:t>
            </a:r>
          </a:p>
          <a:p>
            <a:pPr lvl="1" eaLnBrk="1" hangingPunct="1"/>
            <a:r>
              <a:rPr lang="en-US" altLang="en-US" sz="2800"/>
              <a:t>F(N) is a function that characterizes an upper bounds on T(N). It is a limit on the running time of the algorithm</a:t>
            </a:r>
          </a:p>
          <a:p>
            <a:pPr lvl="1" eaLnBrk="1" hangingPunct="1"/>
            <a:r>
              <a:rPr lang="en-US" altLang="en-US" sz="2800"/>
              <a:t>c and N</a:t>
            </a:r>
            <a:r>
              <a:rPr lang="en-US" altLang="en-US" sz="2800" baseline="-25000"/>
              <a:t>0</a:t>
            </a:r>
            <a:r>
              <a:rPr lang="en-US" altLang="en-US" sz="2800"/>
              <a:t> are constants </a:t>
            </a:r>
          </a:p>
          <a:p>
            <a:pPr eaLnBrk="1" hangingPunct="1">
              <a:buFont typeface="Marlett" charset="2"/>
              <a:buNone/>
            </a:pPr>
            <a:endParaRPr lang="en-US" altLang="en-US" i="1"/>
          </a:p>
        </p:txBody>
      </p:sp>
    </p:spTree>
    <p:extLst>
      <p:ext uri="{BB962C8B-B14F-4D97-AF65-F5344CB8AC3E}">
        <p14:creationId xmlns:p14="http://schemas.microsoft.com/office/powerpoint/2010/main" val="615358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0949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800"/>
              <a:t>Big-O: Formal Definition</a:t>
            </a:r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8873" y="1565564"/>
            <a:ext cx="10674927" cy="4611399"/>
          </a:xfrm>
        </p:spPr>
        <p:txBody>
          <a:bodyPr/>
          <a:lstStyle/>
          <a:p>
            <a:pPr eaLnBrk="1" hangingPunct="1"/>
            <a:r>
              <a:rPr lang="en-US" altLang="en-US"/>
              <a:t>There is a point N</a:t>
            </a:r>
            <a:r>
              <a:rPr lang="en-US" altLang="en-US" baseline="-25000"/>
              <a:t>0 </a:t>
            </a:r>
            <a:r>
              <a:rPr lang="en-US" altLang="en-US"/>
              <a:t>such that for all values of N that are past this point, T(N) is bounded by some multiple of F(N)</a:t>
            </a:r>
          </a:p>
          <a:p>
            <a:pPr eaLnBrk="1" hangingPunct="1"/>
            <a:r>
              <a:rPr lang="en-US" altLang="en-US"/>
              <a:t>Thus if T(N) of the algorithm is O(N</a:t>
            </a:r>
            <a:r>
              <a:rPr lang="en-US" altLang="en-US" baseline="30000"/>
              <a:t>2</a:t>
            </a:r>
            <a:r>
              <a:rPr lang="en-US" altLang="en-US"/>
              <a:t>) then, ignoring constants, at some point we can</a:t>
            </a:r>
            <a:r>
              <a:rPr lang="en-US" altLang="en-US" i="1"/>
              <a:t> bound</a:t>
            </a:r>
            <a:r>
              <a:rPr lang="en-US" altLang="en-US"/>
              <a:t> the running time by a quadratic function.</a:t>
            </a:r>
          </a:p>
          <a:p>
            <a:pPr eaLnBrk="1" hangingPunct="1"/>
            <a:r>
              <a:rPr lang="en-US" altLang="en-US"/>
              <a:t>given a </a:t>
            </a:r>
            <a:r>
              <a:rPr lang="en-US" altLang="en-US" i="1"/>
              <a:t>linear</a:t>
            </a:r>
            <a:r>
              <a:rPr lang="en-US" altLang="en-US"/>
              <a:t> algorithm it is </a:t>
            </a:r>
            <a:r>
              <a:rPr lang="en-US" altLang="en-US" i="1"/>
              <a:t>technically correct</a:t>
            </a:r>
            <a:r>
              <a:rPr lang="en-US" altLang="en-US"/>
              <a:t> to say the running time is O(N</a:t>
            </a:r>
            <a:r>
              <a:rPr lang="en-US" altLang="en-US" baseline="30000"/>
              <a:t>2</a:t>
            </a:r>
            <a:r>
              <a:rPr lang="en-US" altLang="en-US"/>
              <a:t>). O(N) is a more precise answer as to the Big O of the linear algorithm</a:t>
            </a:r>
          </a:p>
          <a:p>
            <a:pPr lvl="1" eaLnBrk="1" hangingPunct="1"/>
            <a:r>
              <a:rPr lang="en-US" altLang="en-US"/>
              <a:t>thus the caveat </a:t>
            </a:r>
            <a:r>
              <a:rPr lang="en-US" altLang="en-US" b="1"/>
              <a:t>“pick the most restrictive function” </a:t>
            </a:r>
            <a:r>
              <a:rPr lang="en-US" altLang="en-US"/>
              <a:t>in Big O type questions.</a:t>
            </a:r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1679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Big-O: What does it mean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491" y="1825625"/>
            <a:ext cx="11623964" cy="4351338"/>
          </a:xfrm>
        </p:spPr>
        <p:txBody>
          <a:bodyPr>
            <a:normAutofit/>
          </a:bodyPr>
          <a:lstStyle/>
          <a:p>
            <a:r>
              <a:rPr lang="en-US"/>
              <a:t>T(N) is the actual growth rate of the algorithm</a:t>
            </a:r>
          </a:p>
          <a:p>
            <a:pPr lvl="1"/>
            <a:r>
              <a:rPr lang="en-US" sz="2800"/>
              <a:t>can be equated to number of executable statements in a program or chunk of code</a:t>
            </a:r>
          </a:p>
          <a:p>
            <a:r>
              <a:rPr lang="en-US"/>
              <a:t>F(N) is function that bounds the growth rate</a:t>
            </a:r>
          </a:p>
          <a:p>
            <a:pPr lvl="1"/>
            <a:r>
              <a:rPr lang="en-US"/>
              <a:t>Lingo: "T(N) grows no faster than F(N)"</a:t>
            </a:r>
            <a:endParaRPr lang="en-US"/>
          </a:p>
          <a:p>
            <a:r>
              <a:rPr lang="en-US"/>
              <a:t>T(N) often not equal to F(N)</a:t>
            </a:r>
          </a:p>
          <a:p>
            <a:pPr lvl="1"/>
            <a:r>
              <a:rPr lang="en-US" sz="2800"/>
              <a:t>constant multipliers and lesser terms are ignored since it's a bounding function</a:t>
            </a:r>
          </a:p>
        </p:txBody>
      </p:sp>
    </p:spTree>
    <p:extLst>
      <p:ext uri="{BB962C8B-B14F-4D97-AF65-F5344CB8AC3E}">
        <p14:creationId xmlns:p14="http://schemas.microsoft.com/office/powerpoint/2010/main" val="868805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94698"/>
            <a:ext cx="84582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Other Algorithmic Analysis Tools</a:t>
            </a:r>
          </a:p>
        </p:txBody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1104418" cy="4351338"/>
          </a:xfrm>
        </p:spPr>
        <p:txBody>
          <a:bodyPr/>
          <a:lstStyle/>
          <a:p>
            <a:pPr eaLnBrk="1" hangingPunct="1"/>
            <a:r>
              <a:rPr lang="en-US" altLang="en-US" b="1" i="1"/>
              <a:t>Big Omega </a:t>
            </a:r>
            <a:r>
              <a:rPr lang="en-US" altLang="en-US"/>
              <a:t>T(N) is </a:t>
            </a:r>
            <a:r>
              <a:rPr lang="en-US" altLang="en-US">
                <a:sym typeface="Symbol" charset="2"/>
              </a:rPr>
              <a:t>(F(N)) if there are positive constants c and N</a:t>
            </a:r>
            <a:r>
              <a:rPr lang="en-US" altLang="en-US" baseline="-25000">
                <a:sym typeface="Symbol" charset="2"/>
              </a:rPr>
              <a:t>0</a:t>
            </a:r>
            <a:r>
              <a:rPr lang="en-US" altLang="en-US">
                <a:sym typeface="Symbol" charset="2"/>
              </a:rPr>
              <a:t> such that </a:t>
            </a:r>
            <a:br>
              <a:rPr lang="en-US" altLang="en-US">
                <a:sym typeface="Symbol" charset="2"/>
              </a:rPr>
            </a:br>
            <a:r>
              <a:rPr lang="en-US" altLang="en-US">
                <a:sym typeface="Symbol" charset="2"/>
              </a:rPr>
              <a:t>T(N) </a:t>
            </a:r>
            <a:r>
              <a:rPr lang="en-US" altLang="en-US" u="sng">
                <a:sym typeface="Symbol" charset="2"/>
              </a:rPr>
              <a:t>&gt;</a:t>
            </a:r>
            <a:r>
              <a:rPr lang="en-US" altLang="en-US">
                <a:sym typeface="Symbol" charset="2"/>
              </a:rPr>
              <a:t> cF(N)) when N </a:t>
            </a:r>
            <a:r>
              <a:rPr lang="en-US" altLang="en-US" u="sng">
                <a:sym typeface="Symbol" charset="2"/>
              </a:rPr>
              <a:t> &gt;</a:t>
            </a:r>
            <a:r>
              <a:rPr lang="en-US" altLang="en-US">
                <a:sym typeface="Symbol" charset="2"/>
              </a:rPr>
              <a:t> N</a:t>
            </a:r>
            <a:r>
              <a:rPr lang="en-US" altLang="en-US" baseline="-25000">
                <a:sym typeface="Symbol" charset="2"/>
              </a:rPr>
              <a:t>0</a:t>
            </a:r>
          </a:p>
          <a:p>
            <a:pPr lvl="1" eaLnBrk="1" hangingPunct="1"/>
            <a:r>
              <a:rPr lang="en-US" altLang="en-US">
                <a:sym typeface="Symbol" charset="2"/>
              </a:rPr>
              <a:t>Big-O is similar to less than or equal, an upper bound</a:t>
            </a:r>
          </a:p>
          <a:p>
            <a:pPr lvl="1" eaLnBrk="1" hangingPunct="1"/>
            <a:r>
              <a:rPr lang="en-US" altLang="en-US">
                <a:sym typeface="Symbol" charset="2"/>
              </a:rPr>
              <a:t>Big-Omega is similar to greater than or equal, a lower bound</a:t>
            </a:r>
          </a:p>
          <a:p>
            <a:pPr eaLnBrk="1" hangingPunct="1"/>
            <a:r>
              <a:rPr lang="en-US" altLang="en-US" b="1" i="1">
                <a:sym typeface="Symbol" charset="2"/>
              </a:rPr>
              <a:t>Big Theta</a:t>
            </a:r>
            <a:r>
              <a:rPr lang="en-US" altLang="en-US" b="1">
                <a:sym typeface="Symbol" charset="2"/>
              </a:rPr>
              <a:t> </a:t>
            </a:r>
            <a:r>
              <a:rPr lang="en-US" altLang="en-US">
                <a:sym typeface="Symbol" charset="2"/>
              </a:rPr>
              <a:t>T(N) is (F(N)) if and only if T(N) is O(F(N)) and T(N) is (F(N)).</a:t>
            </a:r>
          </a:p>
          <a:p>
            <a:pPr lvl="1" eaLnBrk="1" hangingPunct="1"/>
            <a:r>
              <a:rPr lang="en-US" altLang="en-US">
                <a:sym typeface="Symbol" charset="2"/>
              </a:rPr>
              <a:t>Big Theta is similar to equals</a:t>
            </a:r>
          </a:p>
          <a:p>
            <a:pPr lvl="1" eaLnBrk="1" hangingPunct="1"/>
            <a:endParaRPr lang="en-US" altLang="en-US">
              <a:sym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46513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8356"/>
            <a:ext cx="10515600" cy="977538"/>
          </a:xfrm>
        </p:spPr>
        <p:txBody>
          <a:bodyPr/>
          <a:lstStyle/>
          <a:p>
            <a:r>
              <a:rPr lang="en-US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420" y="1145894"/>
            <a:ext cx="10515600" cy="5509548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What is output by the following code?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int total = 0;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for(int i = 0; i &lt; 13; i++) 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for(int j = 0; j &lt; 11; j++) 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      total += 2;</a:t>
            </a:r>
          </a:p>
          <a:p>
            <a:pPr marL="0" indent="0">
              <a:buNone/>
            </a:pPr>
            <a:r>
              <a:rPr lang="en-US">
                <a:latin typeface="Courier New" charset="0"/>
                <a:ea typeface="Courier New" charset="0"/>
                <a:cs typeface="Courier New" charset="0"/>
              </a:rPr>
              <a:t>printf("%d\n", total);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A. 24</a:t>
            </a:r>
          </a:p>
          <a:p>
            <a:pPr marL="0" indent="0">
              <a:buNone/>
            </a:pPr>
            <a:r>
              <a:rPr lang="en-US"/>
              <a:t>B. 120</a:t>
            </a:r>
          </a:p>
          <a:p>
            <a:pPr marL="0" indent="0">
              <a:buNone/>
            </a:pPr>
            <a:r>
              <a:rPr lang="en-US"/>
              <a:t>C. 143</a:t>
            </a:r>
          </a:p>
          <a:p>
            <a:pPr marL="0" indent="0">
              <a:buNone/>
            </a:pPr>
            <a:r>
              <a:rPr lang="en-US"/>
              <a:t>D. 286</a:t>
            </a:r>
          </a:p>
          <a:p>
            <a:pPr marL="0" indent="0">
              <a:buNone/>
            </a:pPr>
            <a:r>
              <a:rPr lang="en-US"/>
              <a:t>E. 338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9222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632"/>
            <a:ext cx="10515600" cy="803917"/>
          </a:xfrm>
        </p:spPr>
        <p:txBody>
          <a:bodyPr>
            <a:normAutofit fontScale="90000"/>
          </a:bodyPr>
          <a:lstStyle/>
          <a:p>
            <a:r>
              <a:rPr lang="en-US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770" y="937550"/>
            <a:ext cx="10728767" cy="5683170"/>
          </a:xfrm>
        </p:spPr>
        <p:txBody>
          <a:bodyPr>
            <a:normAutofit/>
          </a:bodyPr>
          <a:lstStyle/>
          <a:p>
            <a:r>
              <a:rPr lang="en-US"/>
              <a:t>What is the output when function sample is called?</a:t>
            </a:r>
          </a:p>
          <a:p>
            <a:pPr marL="0" indent="0"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// pre: n &gt;= 0, m &gt;= 0</a:t>
            </a:r>
          </a:p>
          <a:p>
            <a:pPr marL="0" indent="0"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void sample(int n, int m) {</a:t>
            </a:r>
          </a:p>
          <a:p>
            <a:pPr marL="0" indent="0"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int total = 0;</a:t>
            </a:r>
          </a:p>
          <a:p>
            <a:pPr marL="0" indent="0"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for(int i = 0; i &lt; n; i++) </a:t>
            </a:r>
          </a:p>
          <a:p>
            <a:pPr marL="0" indent="0"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   for(int j = 0; j &lt; m; j++) </a:t>
            </a:r>
          </a:p>
          <a:p>
            <a:pPr marL="0" indent="0"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      total += 5;</a:t>
            </a:r>
          </a:p>
          <a:p>
            <a:pPr marL="0" indent="0"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printf("%d\n", total);</a:t>
            </a:r>
          </a:p>
          <a:p>
            <a:pPr marL="0" indent="0">
              <a:buNone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r>
              <a:rPr lang="en-US"/>
              <a:t>A. 5			D. n</a:t>
            </a:r>
            <a:r>
              <a:rPr lang="en-US" baseline="30000"/>
              <a:t>m</a:t>
            </a:r>
            <a:endParaRPr lang="en-US"/>
          </a:p>
          <a:p>
            <a:pPr marL="0" indent="0">
              <a:buNone/>
            </a:pPr>
            <a:r>
              <a:rPr lang="en-US"/>
              <a:t>B. n*m		E. (n*m)</a:t>
            </a:r>
            <a:r>
              <a:rPr lang="en-US" baseline="30000"/>
              <a:t>5</a:t>
            </a:r>
            <a:endParaRPr lang="en-US"/>
          </a:p>
          <a:p>
            <a:pPr marL="0" indent="0">
              <a:buNone/>
            </a:pPr>
            <a:r>
              <a:rPr lang="en-US"/>
              <a:t>C. n*m*5</a:t>
            </a:r>
          </a:p>
        </p:txBody>
      </p:sp>
    </p:spTree>
    <p:extLst>
      <p:ext uri="{BB962C8B-B14F-4D97-AF65-F5344CB8AC3E}">
        <p14:creationId xmlns:p14="http://schemas.microsoft.com/office/powerpoint/2010/main" val="1290688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780"/>
            <a:ext cx="10515600" cy="1116435"/>
          </a:xfrm>
        </p:spPr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6284"/>
            <a:ext cx="10515600" cy="466067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int total(int values[], int N) 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int result = 0;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for(int i = 0; i &lt; N; i++)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   result += values[i];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   return result;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How many statements are executed by the function </a:t>
            </a:r>
            <a:r>
              <a:rPr lang="en-US">
                <a:latin typeface="Courier New" charset="0"/>
                <a:ea typeface="Courier New" charset="0"/>
                <a:cs typeface="Courier New" charset="0"/>
              </a:rPr>
              <a:t>total</a:t>
            </a:r>
            <a:r>
              <a:rPr lang="en-US"/>
              <a:t> as a function of </a:t>
            </a:r>
            <a:r>
              <a:rPr lang="en-US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en-US"/>
              <a:t>, the length of </a:t>
            </a:r>
            <a:r>
              <a:rPr lang="en-US">
                <a:latin typeface="Courier New" charset="0"/>
                <a:ea typeface="Courier New" charset="0"/>
                <a:cs typeface="Courier New" charset="0"/>
              </a:rPr>
              <a:t>values</a:t>
            </a:r>
            <a:r>
              <a:rPr lang="en-US"/>
              <a:t>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In algorithm analysis, N is commonly used as a variable denoting the amount of data.</a:t>
            </a:r>
          </a:p>
        </p:txBody>
      </p:sp>
    </p:spTree>
    <p:extLst>
      <p:ext uri="{BB962C8B-B14F-4D97-AF65-F5344CB8AC3E}">
        <p14:creationId xmlns:p14="http://schemas.microsoft.com/office/powerpoint/2010/main" val="65601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Counting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 result = 0;   1</a:t>
            </a:r>
          </a:p>
          <a:p>
            <a:r>
              <a:rPr lang="en-US"/>
              <a:t>int i = 0;  1</a:t>
            </a:r>
          </a:p>
          <a:p>
            <a:r>
              <a:rPr lang="en-US"/>
              <a:t>i &lt; N;  N+1</a:t>
            </a:r>
          </a:p>
          <a:p>
            <a:r>
              <a:rPr lang="en-US"/>
              <a:t>i++  N</a:t>
            </a:r>
          </a:p>
          <a:p>
            <a:r>
              <a:rPr lang="en-US"/>
              <a:t>result += values[i];  N</a:t>
            </a:r>
          </a:p>
          <a:p>
            <a:r>
              <a:rPr lang="en-US"/>
              <a:t>return result;   1</a:t>
            </a:r>
          </a:p>
          <a:p>
            <a:r>
              <a:rPr lang="en-US"/>
              <a:t>T(N) = 3N + 4 is the number of executed statements as a function of N, the amount of data</a:t>
            </a:r>
          </a:p>
        </p:txBody>
      </p:sp>
    </p:spTree>
    <p:extLst>
      <p:ext uri="{BB962C8B-B14F-4D97-AF65-F5344CB8AC3E}">
        <p14:creationId xmlns:p14="http://schemas.microsoft.com/office/powerpoint/2010/main" val="1432653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Simplification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When determining complexity of an algorithm, we want to simplify things </a:t>
            </a:r>
            <a:r>
              <a:rPr lang="mr-IN"/>
              <a:t>–</a:t>
            </a:r>
            <a:r>
              <a:rPr lang="en-US"/>
              <a:t> hide details to make the analysis easier</a:t>
            </a:r>
          </a:p>
          <a:p>
            <a:r>
              <a:rPr lang="en-US"/>
              <a:t>So: focus on the dominant term from the function, and ignore the coefficient</a:t>
            </a:r>
          </a:p>
        </p:txBody>
      </p:sp>
    </p:spTree>
    <p:extLst>
      <p:ext uri="{BB962C8B-B14F-4D97-AF65-F5344CB8AC3E}">
        <p14:creationId xmlns:p14="http://schemas.microsoft.com/office/powerpoint/2010/main" val="131550391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</TotalTime>
  <Words>2948</Words>
  <Application>Microsoft Macintosh PowerPoint</Application>
  <PresentationFormat>Widescreen</PresentationFormat>
  <Paragraphs>420</Paragraphs>
  <Slides>43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Calibri</vt:lpstr>
      <vt:lpstr>Cambria Math</vt:lpstr>
      <vt:lpstr>Mangal</vt:lpstr>
      <vt:lpstr>Symbol</vt:lpstr>
      <vt:lpstr>Arial</vt:lpstr>
      <vt:lpstr>Courier New</vt:lpstr>
      <vt:lpstr>Marlett</vt:lpstr>
      <vt:lpstr>Wingdings</vt:lpstr>
      <vt:lpstr>1_Office Theme</vt:lpstr>
      <vt:lpstr>Algorithm Analysis: Efficiency and Complexity</vt:lpstr>
      <vt:lpstr>Efficiency</vt:lpstr>
      <vt:lpstr>Approach</vt:lpstr>
      <vt:lpstr>Counting Statements</vt:lpstr>
      <vt:lpstr>Question</vt:lpstr>
      <vt:lpstr>Question</vt:lpstr>
      <vt:lpstr>Example</vt:lpstr>
      <vt:lpstr>Counting Statements</vt:lpstr>
      <vt:lpstr>A Simplification</vt:lpstr>
      <vt:lpstr>Big-O Notation</vt:lpstr>
      <vt:lpstr>Big-O</vt:lpstr>
      <vt:lpstr>Our Example: Showing O(N) correct</vt:lpstr>
      <vt:lpstr>PowerPoint Presentation</vt:lpstr>
      <vt:lpstr>Big-O Functions</vt:lpstr>
      <vt:lpstr>Question</vt:lpstr>
      <vt:lpstr>Function Calls and Big-O</vt:lpstr>
      <vt:lpstr>Function Calls and Big-O</vt:lpstr>
      <vt:lpstr>Independent Loops</vt:lpstr>
      <vt:lpstr>Just Count Loops?</vt:lpstr>
      <vt:lpstr>Not Just Counting Loops</vt:lpstr>
      <vt:lpstr>Notes about Efficiency Analysis</vt:lpstr>
      <vt:lpstr>Exercise</vt:lpstr>
      <vt:lpstr>Exercise</vt:lpstr>
      <vt:lpstr>Exercise</vt:lpstr>
      <vt:lpstr>range function</vt:lpstr>
      <vt:lpstr>range, version 3</vt:lpstr>
      <vt:lpstr>the logarithm</vt:lpstr>
      <vt:lpstr>Math Background: Logarithms</vt:lpstr>
      <vt:lpstr>When Do Logarithms Occur</vt:lpstr>
      <vt:lpstr>Example</vt:lpstr>
      <vt:lpstr>A Useful Proportion</vt:lpstr>
      <vt:lpstr>Proportion Examples</vt:lpstr>
      <vt:lpstr>Big-O Considerations</vt:lpstr>
      <vt:lpstr>Best, Average, Worst Case</vt:lpstr>
      <vt:lpstr>Example</vt:lpstr>
      <vt:lpstr>Example of Dominance</vt:lpstr>
      <vt:lpstr>Summing Execution Times</vt:lpstr>
      <vt:lpstr>Comparing Complexity Classes</vt:lpstr>
      <vt:lpstr>Running Times</vt:lpstr>
      <vt:lpstr>Formal Definition of Big-O (repeated)</vt:lpstr>
      <vt:lpstr>Big-O: Formal Definition</vt:lpstr>
      <vt:lpstr>Big-O: What does it mean</vt:lpstr>
      <vt:lpstr>Other Algorithmic Analysis Tools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Analysis: Efficiency and Complexity</dc:title>
  <dc:creator>Mary Eberlein</dc:creator>
  <cp:lastModifiedBy>Mary Eberlein</cp:lastModifiedBy>
  <cp:revision>25</cp:revision>
  <dcterms:created xsi:type="dcterms:W3CDTF">2017-10-01T20:33:45Z</dcterms:created>
  <dcterms:modified xsi:type="dcterms:W3CDTF">2017-10-08T21:44:39Z</dcterms:modified>
</cp:coreProperties>
</file>